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34"/>
  </p:notesMasterIdLst>
  <p:sldIdLst>
    <p:sldId id="256" r:id="rId2"/>
    <p:sldId id="257" r:id="rId3"/>
    <p:sldId id="294" r:id="rId4"/>
    <p:sldId id="296" r:id="rId5"/>
    <p:sldId id="258" r:id="rId6"/>
    <p:sldId id="259" r:id="rId7"/>
    <p:sldId id="260" r:id="rId8"/>
    <p:sldId id="279" r:id="rId9"/>
    <p:sldId id="261" r:id="rId10"/>
    <p:sldId id="280" r:id="rId11"/>
    <p:sldId id="262" r:id="rId12"/>
    <p:sldId id="263" r:id="rId13"/>
    <p:sldId id="264" r:id="rId14"/>
    <p:sldId id="281" r:id="rId15"/>
    <p:sldId id="286" r:id="rId16"/>
    <p:sldId id="267" r:id="rId17"/>
    <p:sldId id="265" r:id="rId18"/>
    <p:sldId id="268" r:id="rId19"/>
    <p:sldId id="269" r:id="rId20"/>
    <p:sldId id="270" r:id="rId21"/>
    <p:sldId id="272" r:id="rId22"/>
    <p:sldId id="273" r:id="rId23"/>
    <p:sldId id="274" r:id="rId24"/>
    <p:sldId id="285" r:id="rId25"/>
    <p:sldId id="275" r:id="rId26"/>
    <p:sldId id="276" r:id="rId27"/>
    <p:sldId id="277" r:id="rId28"/>
    <p:sldId id="278" r:id="rId29"/>
    <p:sldId id="295" r:id="rId30"/>
    <p:sldId id="282" r:id="rId31"/>
    <p:sldId id="283" r:id="rId32"/>
    <p:sldId id="284" r:id="rId33"/>
  </p:sldIdLst>
  <p:sldSz cx="9144000" cy="6858000" type="screen4x3"/>
  <p:notesSz cx="6858000" cy="9144000"/>
  <p:defaultTextStyle>
    <a:defPPr>
      <a:defRPr lang="zh-TW"/>
    </a:defPPr>
    <a:lvl1pPr algn="l" rtl="0" fontAlgn="base">
      <a:spcBef>
        <a:spcPct val="0"/>
      </a:spcBef>
      <a:spcAft>
        <a:spcPct val="0"/>
      </a:spcAft>
      <a:defRPr kumimoji="1" sz="2800" kern="1200">
        <a:solidFill>
          <a:schemeClr val="tx1"/>
        </a:solidFill>
        <a:latin typeface="Garamond" pitchFamily="18" charset="0"/>
        <a:ea typeface="標楷體" pitchFamily="65" charset="-120"/>
        <a:cs typeface="+mn-cs"/>
      </a:defRPr>
    </a:lvl1pPr>
    <a:lvl2pPr marL="457200" algn="l" rtl="0" fontAlgn="base">
      <a:spcBef>
        <a:spcPct val="0"/>
      </a:spcBef>
      <a:spcAft>
        <a:spcPct val="0"/>
      </a:spcAft>
      <a:defRPr kumimoji="1" sz="2800" kern="1200">
        <a:solidFill>
          <a:schemeClr val="tx1"/>
        </a:solidFill>
        <a:latin typeface="Garamond" pitchFamily="18" charset="0"/>
        <a:ea typeface="標楷體" pitchFamily="65" charset="-120"/>
        <a:cs typeface="+mn-cs"/>
      </a:defRPr>
    </a:lvl2pPr>
    <a:lvl3pPr marL="914400" algn="l" rtl="0" fontAlgn="base">
      <a:spcBef>
        <a:spcPct val="0"/>
      </a:spcBef>
      <a:spcAft>
        <a:spcPct val="0"/>
      </a:spcAft>
      <a:defRPr kumimoji="1" sz="2800" kern="1200">
        <a:solidFill>
          <a:schemeClr val="tx1"/>
        </a:solidFill>
        <a:latin typeface="Garamond" pitchFamily="18" charset="0"/>
        <a:ea typeface="標楷體" pitchFamily="65" charset="-120"/>
        <a:cs typeface="+mn-cs"/>
      </a:defRPr>
    </a:lvl3pPr>
    <a:lvl4pPr marL="1371600" algn="l" rtl="0" fontAlgn="base">
      <a:spcBef>
        <a:spcPct val="0"/>
      </a:spcBef>
      <a:spcAft>
        <a:spcPct val="0"/>
      </a:spcAft>
      <a:defRPr kumimoji="1" sz="2800" kern="1200">
        <a:solidFill>
          <a:schemeClr val="tx1"/>
        </a:solidFill>
        <a:latin typeface="Garamond" pitchFamily="18" charset="0"/>
        <a:ea typeface="標楷體" pitchFamily="65" charset="-120"/>
        <a:cs typeface="+mn-cs"/>
      </a:defRPr>
    </a:lvl4pPr>
    <a:lvl5pPr marL="1828800" algn="l" rtl="0" fontAlgn="base">
      <a:spcBef>
        <a:spcPct val="0"/>
      </a:spcBef>
      <a:spcAft>
        <a:spcPct val="0"/>
      </a:spcAft>
      <a:defRPr kumimoji="1" sz="2800" kern="1200">
        <a:solidFill>
          <a:schemeClr val="tx1"/>
        </a:solidFill>
        <a:latin typeface="Garamond" pitchFamily="18" charset="0"/>
        <a:ea typeface="標楷體" pitchFamily="65" charset="-120"/>
        <a:cs typeface="+mn-cs"/>
      </a:defRPr>
    </a:lvl5pPr>
    <a:lvl6pPr marL="2286000" algn="l" defTabSz="914400" rtl="0" eaLnBrk="1" latinLnBrk="0" hangingPunct="1">
      <a:defRPr kumimoji="1" sz="2800" kern="1200">
        <a:solidFill>
          <a:schemeClr val="tx1"/>
        </a:solidFill>
        <a:latin typeface="Garamond" pitchFamily="18" charset="0"/>
        <a:ea typeface="標楷體" pitchFamily="65" charset="-120"/>
        <a:cs typeface="+mn-cs"/>
      </a:defRPr>
    </a:lvl6pPr>
    <a:lvl7pPr marL="2743200" algn="l" defTabSz="914400" rtl="0" eaLnBrk="1" latinLnBrk="0" hangingPunct="1">
      <a:defRPr kumimoji="1" sz="2800" kern="1200">
        <a:solidFill>
          <a:schemeClr val="tx1"/>
        </a:solidFill>
        <a:latin typeface="Garamond" pitchFamily="18" charset="0"/>
        <a:ea typeface="標楷體" pitchFamily="65" charset="-120"/>
        <a:cs typeface="+mn-cs"/>
      </a:defRPr>
    </a:lvl7pPr>
    <a:lvl8pPr marL="3200400" algn="l" defTabSz="914400" rtl="0" eaLnBrk="1" latinLnBrk="0" hangingPunct="1">
      <a:defRPr kumimoji="1" sz="2800" kern="1200">
        <a:solidFill>
          <a:schemeClr val="tx1"/>
        </a:solidFill>
        <a:latin typeface="Garamond" pitchFamily="18" charset="0"/>
        <a:ea typeface="標楷體" pitchFamily="65" charset="-120"/>
        <a:cs typeface="+mn-cs"/>
      </a:defRPr>
    </a:lvl8pPr>
    <a:lvl9pPr marL="3657600" algn="l" defTabSz="914400" rtl="0" eaLnBrk="1" latinLnBrk="0" hangingPunct="1">
      <a:defRPr kumimoji="1" sz="2800" kern="1200">
        <a:solidFill>
          <a:schemeClr val="tx1"/>
        </a:solidFill>
        <a:latin typeface="Garamond" pitchFamily="18" charset="0"/>
        <a:ea typeface="標楷體" pitchFamily="65"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CC66"/>
    <a:srgbClr val="FFFF99"/>
    <a:srgbClr val="FF6161"/>
    <a:srgbClr val="92D72D"/>
    <a:srgbClr val="FF9933"/>
    <a:srgbClr val="B77BED"/>
    <a:srgbClr val="FF61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1218" y="102"/>
      </p:cViewPr>
      <p:guideLst>
        <p:guide orient="horz" pos="2160"/>
        <p:guide pos="2880"/>
      </p:guideLst>
    </p:cSldViewPr>
  </p:slideViewPr>
  <p:notesTextViewPr>
    <p:cViewPr>
      <p:scale>
        <a:sx n="100" d="100"/>
        <a:sy n="100" d="100"/>
      </p:scale>
      <p:origin x="0" y="0"/>
    </p:cViewPr>
  </p:notesTextViewPr>
  <p:notesViewPr>
    <p:cSldViewPr>
      <p:cViewPr varScale="1">
        <p:scale>
          <a:sx n="52" d="100"/>
          <a:sy n="52" d="100"/>
        </p:scale>
        <p:origin x="-2664"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2CCE39-BA86-4A01-8746-157FDBBEFB77}" type="doc">
      <dgm:prSet loTypeId="urn:microsoft.com/office/officeart/2005/8/layout/chevron2" loCatId="process" qsTypeId="urn:microsoft.com/office/officeart/2005/8/quickstyle/simple1#1" qsCatId="simple" csTypeId="urn:microsoft.com/office/officeart/2005/8/colors/accent1_2#1" csCatId="accent1" phldr="1"/>
      <dgm:spPr/>
      <dgm:t>
        <a:bodyPr/>
        <a:lstStyle/>
        <a:p>
          <a:endParaRPr lang="zh-TW" altLang="en-US"/>
        </a:p>
      </dgm:t>
    </dgm:pt>
    <dgm:pt modelId="{D5938222-834F-4F74-9F22-49024C21A5A2}">
      <dgm:prSet phldrT="[文字]"/>
      <dgm:spPr>
        <a:solidFill>
          <a:srgbClr val="F26B54"/>
        </a:solidFill>
        <a:ln>
          <a:noFill/>
        </a:ln>
        <a:effectLst>
          <a:softEdge rad="31750"/>
        </a:effectLst>
      </dgm:spPr>
      <dgm:t>
        <a:bodyPr/>
        <a:lstStyle/>
        <a:p>
          <a:r>
            <a:rPr lang="zh-TW" altLang="en-US" b="1" dirty="0">
              <a:solidFill>
                <a:srgbClr val="FFFF00"/>
              </a:solidFill>
              <a:latin typeface="華康少女文字W5" panose="040F0509000000000000" pitchFamily="81" charset="-120"/>
              <a:ea typeface="華康少女文字W5" panose="040F0509000000000000" pitchFamily="81" charset="-120"/>
            </a:rPr>
            <a:t>一</a:t>
          </a:r>
        </a:p>
      </dgm:t>
    </dgm:pt>
    <dgm:pt modelId="{868E7D64-1B74-4CAE-A082-64CC569E7C5E}" type="parTrans" cxnId="{DADDF328-E6FC-4066-BC95-CC37152342AA}">
      <dgm:prSet/>
      <dgm:spPr/>
      <dgm:t>
        <a:bodyPr/>
        <a:lstStyle/>
        <a:p>
          <a:endParaRPr lang="zh-TW" altLang="en-US"/>
        </a:p>
      </dgm:t>
    </dgm:pt>
    <dgm:pt modelId="{398FABFB-3BAD-40AA-8089-F3138685032E}" type="sibTrans" cxnId="{DADDF328-E6FC-4066-BC95-CC37152342AA}">
      <dgm:prSet/>
      <dgm:spPr/>
      <dgm:t>
        <a:bodyPr/>
        <a:lstStyle/>
        <a:p>
          <a:endParaRPr lang="zh-TW" altLang="en-US"/>
        </a:p>
      </dgm:t>
    </dgm:pt>
    <dgm:pt modelId="{2010834A-5C83-409A-9CD3-4488702EC587}">
      <dgm:prSet phldrT="[文字]"/>
      <dgm:spPr>
        <a:solidFill>
          <a:srgbClr val="FF3399"/>
        </a:solidFill>
        <a:ln>
          <a:noFill/>
        </a:ln>
        <a:effectLst>
          <a:softEdge rad="31750"/>
        </a:effectLst>
      </dgm:spPr>
      <dgm:t>
        <a:bodyPr/>
        <a:lstStyle/>
        <a:p>
          <a:r>
            <a:rPr lang="zh-TW" altLang="en-US" b="1" dirty="0">
              <a:solidFill>
                <a:srgbClr val="FFFF00"/>
              </a:solidFill>
              <a:latin typeface="華康少女文字W5" panose="040F0509000000000000" pitchFamily="81" charset="-120"/>
              <a:ea typeface="華康少女文字W5" panose="040F0509000000000000" pitchFamily="81" charset="-120"/>
            </a:rPr>
            <a:t>二</a:t>
          </a:r>
        </a:p>
      </dgm:t>
    </dgm:pt>
    <dgm:pt modelId="{F0969ECF-862F-4C16-8411-0C5078526618}" type="parTrans" cxnId="{9DC097D7-8FC7-469B-9648-E86D46E953A7}">
      <dgm:prSet/>
      <dgm:spPr/>
      <dgm:t>
        <a:bodyPr/>
        <a:lstStyle/>
        <a:p>
          <a:endParaRPr lang="zh-TW" altLang="en-US"/>
        </a:p>
      </dgm:t>
    </dgm:pt>
    <dgm:pt modelId="{72496576-1213-4B1D-960C-3DB93A3483DB}" type="sibTrans" cxnId="{9DC097D7-8FC7-469B-9648-E86D46E953A7}">
      <dgm:prSet/>
      <dgm:spPr/>
      <dgm:t>
        <a:bodyPr/>
        <a:lstStyle/>
        <a:p>
          <a:endParaRPr lang="zh-TW" altLang="en-US"/>
        </a:p>
      </dgm:t>
    </dgm:pt>
    <dgm:pt modelId="{F4311563-2628-4ECE-815C-783D63F8943E}">
      <dgm:prSet phldrT="[文字]"/>
      <dgm:spPr>
        <a:solidFill>
          <a:schemeClr val="accent6">
            <a:lumMod val="75000"/>
          </a:schemeClr>
        </a:solidFill>
        <a:ln>
          <a:noFill/>
        </a:ln>
        <a:effectLst>
          <a:softEdge rad="31750"/>
        </a:effectLst>
      </dgm:spPr>
      <dgm:t>
        <a:bodyPr/>
        <a:lstStyle/>
        <a:p>
          <a:r>
            <a:rPr lang="zh-TW" altLang="en-US" b="1" dirty="0">
              <a:solidFill>
                <a:srgbClr val="FFFF00"/>
              </a:solidFill>
              <a:latin typeface="華康少女文字W5" panose="040F0509000000000000" pitchFamily="81" charset="-120"/>
              <a:ea typeface="華康少女文字W5" panose="040F0509000000000000" pitchFamily="81" charset="-120"/>
            </a:rPr>
            <a:t>三</a:t>
          </a:r>
        </a:p>
      </dgm:t>
    </dgm:pt>
    <dgm:pt modelId="{838B23AA-BCA7-45C0-A91C-2E776B1FEFCF}" type="parTrans" cxnId="{9BB209AD-CAC3-4102-8EDA-C281B32F36EC}">
      <dgm:prSet/>
      <dgm:spPr/>
      <dgm:t>
        <a:bodyPr/>
        <a:lstStyle/>
        <a:p>
          <a:endParaRPr lang="zh-TW" altLang="en-US"/>
        </a:p>
      </dgm:t>
    </dgm:pt>
    <dgm:pt modelId="{6F310978-6ABC-4932-A29E-E82536987F8F}" type="sibTrans" cxnId="{9BB209AD-CAC3-4102-8EDA-C281B32F36EC}">
      <dgm:prSet/>
      <dgm:spPr/>
      <dgm:t>
        <a:bodyPr/>
        <a:lstStyle/>
        <a:p>
          <a:endParaRPr lang="zh-TW" altLang="en-US"/>
        </a:p>
      </dgm:t>
    </dgm:pt>
    <dgm:pt modelId="{E6701E33-984E-45A2-8342-0967F2E5FABC}">
      <dgm:prSet phldrT="[文字]"/>
      <dgm:spPr>
        <a:solidFill>
          <a:srgbClr val="00B0F0"/>
        </a:solidFill>
        <a:ln>
          <a:noFill/>
        </a:ln>
        <a:effectLst>
          <a:softEdge rad="31750"/>
        </a:effectLst>
      </dgm:spPr>
      <dgm:t>
        <a:bodyPr/>
        <a:lstStyle/>
        <a:p>
          <a:r>
            <a:rPr lang="zh-TW" altLang="en-US" b="1" dirty="0">
              <a:solidFill>
                <a:srgbClr val="FFFF00"/>
              </a:solidFill>
              <a:latin typeface="華康少女文字W5" panose="040F0509000000000000" pitchFamily="81" charset="-120"/>
              <a:ea typeface="華康少女文字W5" panose="040F0509000000000000" pitchFamily="81" charset="-120"/>
            </a:rPr>
            <a:t>四</a:t>
          </a:r>
        </a:p>
      </dgm:t>
    </dgm:pt>
    <dgm:pt modelId="{F758A2AA-2C6A-4B6B-A1E1-381C43C88083}" type="parTrans" cxnId="{ED3E1C53-FC0F-4124-A225-A9D088F18B7D}">
      <dgm:prSet/>
      <dgm:spPr/>
      <dgm:t>
        <a:bodyPr/>
        <a:lstStyle/>
        <a:p>
          <a:endParaRPr lang="zh-TW" altLang="en-US"/>
        </a:p>
      </dgm:t>
    </dgm:pt>
    <dgm:pt modelId="{A839FEC8-2A80-452B-A05F-4A4B14011045}" type="sibTrans" cxnId="{ED3E1C53-FC0F-4124-A225-A9D088F18B7D}">
      <dgm:prSet/>
      <dgm:spPr/>
      <dgm:t>
        <a:bodyPr/>
        <a:lstStyle/>
        <a:p>
          <a:endParaRPr lang="zh-TW" altLang="en-US"/>
        </a:p>
      </dgm:t>
    </dgm:pt>
    <dgm:pt modelId="{835126BE-FED4-4961-AB8A-FB7A66D4498A}">
      <dgm:prSet custT="1"/>
      <dgm:spPr/>
      <dgm:t>
        <a:bodyPr/>
        <a:lstStyle/>
        <a:p>
          <a:r>
            <a:rPr lang="zh-TW" altLang="en-US" sz="2200" b="1" dirty="0">
              <a:solidFill>
                <a:schemeClr val="bg2"/>
              </a:solidFill>
              <a:latin typeface="標楷體" panose="03000509000000000000" pitchFamily="65" charset="-120"/>
              <a:ea typeface="標楷體" panose="03000509000000000000" pitchFamily="65" charset="-120"/>
            </a:rPr>
            <a:t>課程主要在發展兒童和青少年的批判意識以便能察覺社會上的弊病，進一步增進其改革社會弊端的意願。</a:t>
          </a:r>
        </a:p>
      </dgm:t>
    </dgm:pt>
    <dgm:pt modelId="{91B6D990-127B-4AE4-A02E-41582D7CB06D}" type="parTrans" cxnId="{ECCF9A82-3106-4F90-A749-080117DC18CE}">
      <dgm:prSet/>
      <dgm:spPr/>
      <dgm:t>
        <a:bodyPr/>
        <a:lstStyle/>
        <a:p>
          <a:endParaRPr lang="zh-TW" altLang="en-US"/>
        </a:p>
      </dgm:t>
    </dgm:pt>
    <dgm:pt modelId="{F6B8B085-6BD1-4EB3-9C87-CF7550991EAC}" type="sibTrans" cxnId="{ECCF9A82-3106-4F90-A749-080117DC18CE}">
      <dgm:prSet/>
      <dgm:spPr/>
      <dgm:t>
        <a:bodyPr/>
        <a:lstStyle/>
        <a:p>
          <a:endParaRPr lang="zh-TW" altLang="en-US"/>
        </a:p>
      </dgm:t>
    </dgm:pt>
    <dgm:pt modelId="{001B973D-FB71-4C17-8CB8-F405C0854189}">
      <dgm:prSet custT="1"/>
      <dgm:spPr/>
      <dgm:t>
        <a:bodyPr/>
        <a:lstStyle/>
        <a:p>
          <a:r>
            <a:rPr lang="zh-TW" altLang="en-US" sz="2200" b="1" dirty="0">
              <a:solidFill>
                <a:schemeClr val="bg2"/>
              </a:solidFill>
              <a:latin typeface="標楷體" panose="03000509000000000000" pitchFamily="65" charset="-120"/>
              <a:ea typeface="標楷體" panose="03000509000000000000" pitchFamily="65" charset="-120"/>
            </a:rPr>
            <a:t>這種課程計畫通常著重在爭議性議題的探討。</a:t>
          </a:r>
        </a:p>
      </dgm:t>
    </dgm:pt>
    <dgm:pt modelId="{2D5D4574-099A-4A03-81B0-604B2D9B2928}" type="parTrans" cxnId="{59FEF58C-44D3-4E63-92F8-ED541DB15557}">
      <dgm:prSet/>
      <dgm:spPr/>
      <dgm:t>
        <a:bodyPr/>
        <a:lstStyle/>
        <a:p>
          <a:endParaRPr lang="zh-TW" altLang="en-US"/>
        </a:p>
      </dgm:t>
    </dgm:pt>
    <dgm:pt modelId="{1B1F0CDD-BF1A-48B5-B115-3742EE40BA5A}" type="sibTrans" cxnId="{59FEF58C-44D3-4E63-92F8-ED541DB15557}">
      <dgm:prSet/>
      <dgm:spPr/>
      <dgm:t>
        <a:bodyPr/>
        <a:lstStyle/>
        <a:p>
          <a:endParaRPr lang="zh-TW" altLang="en-US"/>
        </a:p>
      </dgm:t>
    </dgm:pt>
    <dgm:pt modelId="{33C52D53-D01A-410E-8959-9A0A959108A3}">
      <dgm:prSet custT="1"/>
      <dgm:spPr/>
      <dgm:t>
        <a:bodyPr/>
        <a:lstStyle/>
        <a:p>
          <a:r>
            <a:rPr lang="zh-TW" altLang="en-US" sz="2200" b="1" dirty="0">
              <a:solidFill>
                <a:schemeClr val="bg2"/>
              </a:solidFill>
              <a:latin typeface="標楷體" panose="03000509000000000000" pitchFamily="65" charset="-120"/>
              <a:ea typeface="標楷體" panose="03000509000000000000" pitchFamily="65" charset="-120"/>
            </a:rPr>
            <a:t>這種課程的主要目標，不在幫助學生適應現存社會，而在幫助學生發覺社會問題並尋找解決之道。</a:t>
          </a:r>
        </a:p>
      </dgm:t>
    </dgm:pt>
    <dgm:pt modelId="{237EFE4C-2C8B-4137-8387-9C04AF0A12C7}" type="parTrans" cxnId="{EEA74143-EF46-4EB3-907C-57FD99AB42D8}">
      <dgm:prSet/>
      <dgm:spPr/>
      <dgm:t>
        <a:bodyPr/>
        <a:lstStyle/>
        <a:p>
          <a:endParaRPr lang="zh-TW" altLang="en-US"/>
        </a:p>
      </dgm:t>
    </dgm:pt>
    <dgm:pt modelId="{76C4C4DB-7ACD-4BBF-8673-4DC9C20E78E7}" type="sibTrans" cxnId="{EEA74143-EF46-4EB3-907C-57FD99AB42D8}">
      <dgm:prSet/>
      <dgm:spPr/>
      <dgm:t>
        <a:bodyPr/>
        <a:lstStyle/>
        <a:p>
          <a:endParaRPr lang="zh-TW" altLang="en-US"/>
        </a:p>
      </dgm:t>
    </dgm:pt>
    <dgm:pt modelId="{5CF81ECE-51B2-40CD-BDE7-5C4839542708}">
      <dgm:prSet custT="1"/>
      <dgm:spPr/>
      <dgm:t>
        <a:bodyPr/>
        <a:lstStyle/>
        <a:p>
          <a:r>
            <a:rPr lang="zh-TW" altLang="en-US" sz="2200" b="1" dirty="0">
              <a:solidFill>
                <a:schemeClr val="bg2"/>
              </a:solidFill>
              <a:latin typeface="標楷體" panose="03000509000000000000" pitchFamily="65" charset="-120"/>
              <a:ea typeface="標楷體" panose="03000509000000000000" pitchFamily="65" charset="-120"/>
            </a:rPr>
            <a:t>社會研究課程必須探討社會廣受爭議的問題，如果學校課程一再地逃避這些議題，學生將無法學得如何處理這些爭議的能力。</a:t>
          </a:r>
        </a:p>
      </dgm:t>
    </dgm:pt>
    <dgm:pt modelId="{3C18B3E6-E15A-448C-839B-74792084BF0A}" type="parTrans" cxnId="{053A163E-3E28-4374-820C-F3B78156A377}">
      <dgm:prSet/>
      <dgm:spPr/>
      <dgm:t>
        <a:bodyPr/>
        <a:lstStyle/>
        <a:p>
          <a:endParaRPr lang="zh-TW" altLang="en-US"/>
        </a:p>
      </dgm:t>
    </dgm:pt>
    <dgm:pt modelId="{EE2F093F-9441-4618-9E8B-755846264DA9}" type="sibTrans" cxnId="{053A163E-3E28-4374-820C-F3B78156A377}">
      <dgm:prSet/>
      <dgm:spPr/>
      <dgm:t>
        <a:bodyPr/>
        <a:lstStyle/>
        <a:p>
          <a:endParaRPr lang="zh-TW" altLang="en-US"/>
        </a:p>
      </dgm:t>
    </dgm:pt>
    <dgm:pt modelId="{6FF4A004-FCB1-4329-9E72-4FAD8FDF0123}" type="pres">
      <dgm:prSet presAssocID="{0E2CCE39-BA86-4A01-8746-157FDBBEFB77}" presName="linearFlow" presStyleCnt="0">
        <dgm:presLayoutVars>
          <dgm:dir/>
          <dgm:animLvl val="lvl"/>
          <dgm:resizeHandles val="exact"/>
        </dgm:presLayoutVars>
      </dgm:prSet>
      <dgm:spPr/>
    </dgm:pt>
    <dgm:pt modelId="{16FF415B-3459-4C0B-8E17-2A9E9B74BDE1}" type="pres">
      <dgm:prSet presAssocID="{D5938222-834F-4F74-9F22-49024C21A5A2}" presName="composite" presStyleCnt="0"/>
      <dgm:spPr/>
    </dgm:pt>
    <dgm:pt modelId="{3B869357-1730-42AE-AE93-8C52B5F7175B}" type="pres">
      <dgm:prSet presAssocID="{D5938222-834F-4F74-9F22-49024C21A5A2}" presName="parentText" presStyleLbl="alignNode1" presStyleIdx="0" presStyleCnt="4">
        <dgm:presLayoutVars>
          <dgm:chMax val="1"/>
          <dgm:bulletEnabled val="1"/>
        </dgm:presLayoutVars>
      </dgm:prSet>
      <dgm:spPr/>
    </dgm:pt>
    <dgm:pt modelId="{A62E3136-6543-4970-884B-CC06AA4FDFC7}" type="pres">
      <dgm:prSet presAssocID="{D5938222-834F-4F74-9F22-49024C21A5A2}" presName="descendantText" presStyleLbl="alignAcc1" presStyleIdx="0" presStyleCnt="4">
        <dgm:presLayoutVars>
          <dgm:bulletEnabled val="1"/>
        </dgm:presLayoutVars>
      </dgm:prSet>
      <dgm:spPr/>
    </dgm:pt>
    <dgm:pt modelId="{AFED8B63-44CD-4441-9CA9-955BA6547761}" type="pres">
      <dgm:prSet presAssocID="{398FABFB-3BAD-40AA-8089-F3138685032E}" presName="sp" presStyleCnt="0"/>
      <dgm:spPr/>
    </dgm:pt>
    <dgm:pt modelId="{DFACCEFA-9318-4950-92BF-25DD38BABC2C}" type="pres">
      <dgm:prSet presAssocID="{2010834A-5C83-409A-9CD3-4488702EC587}" presName="composite" presStyleCnt="0"/>
      <dgm:spPr/>
    </dgm:pt>
    <dgm:pt modelId="{4EB5123F-AAC7-40B3-87B3-06EB91EFB616}" type="pres">
      <dgm:prSet presAssocID="{2010834A-5C83-409A-9CD3-4488702EC587}" presName="parentText" presStyleLbl="alignNode1" presStyleIdx="1" presStyleCnt="4">
        <dgm:presLayoutVars>
          <dgm:chMax val="1"/>
          <dgm:bulletEnabled val="1"/>
        </dgm:presLayoutVars>
      </dgm:prSet>
      <dgm:spPr/>
    </dgm:pt>
    <dgm:pt modelId="{88D10B16-9D6E-4252-A6FB-315BF8D35474}" type="pres">
      <dgm:prSet presAssocID="{2010834A-5C83-409A-9CD3-4488702EC587}" presName="descendantText" presStyleLbl="alignAcc1" presStyleIdx="1" presStyleCnt="4">
        <dgm:presLayoutVars>
          <dgm:bulletEnabled val="1"/>
        </dgm:presLayoutVars>
      </dgm:prSet>
      <dgm:spPr/>
    </dgm:pt>
    <dgm:pt modelId="{CFC4C461-0155-44A9-8A5F-3ACA524C80F3}" type="pres">
      <dgm:prSet presAssocID="{72496576-1213-4B1D-960C-3DB93A3483DB}" presName="sp" presStyleCnt="0"/>
      <dgm:spPr/>
    </dgm:pt>
    <dgm:pt modelId="{08D2F6D8-1108-43F4-B03D-106A45CF2477}" type="pres">
      <dgm:prSet presAssocID="{F4311563-2628-4ECE-815C-783D63F8943E}" presName="composite" presStyleCnt="0"/>
      <dgm:spPr/>
    </dgm:pt>
    <dgm:pt modelId="{0C77ABFD-E87F-46A5-8825-BCF9646720E3}" type="pres">
      <dgm:prSet presAssocID="{F4311563-2628-4ECE-815C-783D63F8943E}" presName="parentText" presStyleLbl="alignNode1" presStyleIdx="2" presStyleCnt="4">
        <dgm:presLayoutVars>
          <dgm:chMax val="1"/>
          <dgm:bulletEnabled val="1"/>
        </dgm:presLayoutVars>
      </dgm:prSet>
      <dgm:spPr/>
    </dgm:pt>
    <dgm:pt modelId="{694E1370-8DD7-40F9-9134-D0D2FA7065A5}" type="pres">
      <dgm:prSet presAssocID="{F4311563-2628-4ECE-815C-783D63F8943E}" presName="descendantText" presStyleLbl="alignAcc1" presStyleIdx="2" presStyleCnt="4">
        <dgm:presLayoutVars>
          <dgm:bulletEnabled val="1"/>
        </dgm:presLayoutVars>
      </dgm:prSet>
      <dgm:spPr/>
    </dgm:pt>
    <dgm:pt modelId="{A7523CB0-D647-4B56-B142-C284307E8A13}" type="pres">
      <dgm:prSet presAssocID="{6F310978-6ABC-4932-A29E-E82536987F8F}" presName="sp" presStyleCnt="0"/>
      <dgm:spPr/>
    </dgm:pt>
    <dgm:pt modelId="{7B76232D-F222-40FA-A393-372CAF7D82F2}" type="pres">
      <dgm:prSet presAssocID="{E6701E33-984E-45A2-8342-0967F2E5FABC}" presName="composite" presStyleCnt="0"/>
      <dgm:spPr/>
    </dgm:pt>
    <dgm:pt modelId="{4BCD19B4-A087-4A6D-BB8D-7183FC364DE7}" type="pres">
      <dgm:prSet presAssocID="{E6701E33-984E-45A2-8342-0967F2E5FABC}" presName="parentText" presStyleLbl="alignNode1" presStyleIdx="3" presStyleCnt="4">
        <dgm:presLayoutVars>
          <dgm:chMax val="1"/>
          <dgm:bulletEnabled val="1"/>
        </dgm:presLayoutVars>
      </dgm:prSet>
      <dgm:spPr/>
    </dgm:pt>
    <dgm:pt modelId="{BB0B3063-583E-44E9-86B4-25F6271B13BD}" type="pres">
      <dgm:prSet presAssocID="{E6701E33-984E-45A2-8342-0967F2E5FABC}" presName="descendantText" presStyleLbl="alignAcc1" presStyleIdx="3" presStyleCnt="4">
        <dgm:presLayoutVars>
          <dgm:bulletEnabled val="1"/>
        </dgm:presLayoutVars>
      </dgm:prSet>
      <dgm:spPr/>
    </dgm:pt>
  </dgm:ptLst>
  <dgm:cxnLst>
    <dgm:cxn modelId="{64C3031C-8BE7-4485-8331-97056909CD59}" type="presOf" srcId="{001B973D-FB71-4C17-8CB8-F405C0854189}" destId="{88D10B16-9D6E-4252-A6FB-315BF8D35474}" srcOrd="0" destOrd="0" presId="urn:microsoft.com/office/officeart/2005/8/layout/chevron2"/>
    <dgm:cxn modelId="{8048361C-CE72-43E8-AA05-6D56F5AA9249}" type="presOf" srcId="{F4311563-2628-4ECE-815C-783D63F8943E}" destId="{0C77ABFD-E87F-46A5-8825-BCF9646720E3}" srcOrd="0" destOrd="0" presId="urn:microsoft.com/office/officeart/2005/8/layout/chevron2"/>
    <dgm:cxn modelId="{B5C13B1E-DC8E-4512-9962-53A13853C076}" type="presOf" srcId="{D5938222-834F-4F74-9F22-49024C21A5A2}" destId="{3B869357-1730-42AE-AE93-8C52B5F7175B}" srcOrd="0" destOrd="0" presId="urn:microsoft.com/office/officeart/2005/8/layout/chevron2"/>
    <dgm:cxn modelId="{74DCDE27-7D86-4EB9-8CFF-7302310A3F56}" type="presOf" srcId="{2010834A-5C83-409A-9CD3-4488702EC587}" destId="{4EB5123F-AAC7-40B3-87B3-06EB91EFB616}" srcOrd="0" destOrd="0" presId="urn:microsoft.com/office/officeart/2005/8/layout/chevron2"/>
    <dgm:cxn modelId="{DADDF328-E6FC-4066-BC95-CC37152342AA}" srcId="{0E2CCE39-BA86-4A01-8746-157FDBBEFB77}" destId="{D5938222-834F-4F74-9F22-49024C21A5A2}" srcOrd="0" destOrd="0" parTransId="{868E7D64-1B74-4CAE-A082-64CC569E7C5E}" sibTransId="{398FABFB-3BAD-40AA-8089-F3138685032E}"/>
    <dgm:cxn modelId="{053A163E-3E28-4374-820C-F3B78156A377}" srcId="{E6701E33-984E-45A2-8342-0967F2E5FABC}" destId="{5CF81ECE-51B2-40CD-BDE7-5C4839542708}" srcOrd="0" destOrd="0" parTransId="{3C18B3E6-E15A-448C-839B-74792084BF0A}" sibTransId="{EE2F093F-9441-4618-9E8B-755846264DA9}"/>
    <dgm:cxn modelId="{AEACB83F-7AB1-454C-9C35-1BE4E966196B}" type="presOf" srcId="{0E2CCE39-BA86-4A01-8746-157FDBBEFB77}" destId="{6FF4A004-FCB1-4329-9E72-4FAD8FDF0123}" srcOrd="0" destOrd="0" presId="urn:microsoft.com/office/officeart/2005/8/layout/chevron2"/>
    <dgm:cxn modelId="{EEA74143-EF46-4EB3-907C-57FD99AB42D8}" srcId="{F4311563-2628-4ECE-815C-783D63F8943E}" destId="{33C52D53-D01A-410E-8959-9A0A959108A3}" srcOrd="0" destOrd="0" parTransId="{237EFE4C-2C8B-4137-8387-9C04AF0A12C7}" sibTransId="{76C4C4DB-7ACD-4BBF-8673-4DC9C20E78E7}"/>
    <dgm:cxn modelId="{ED3E1C53-FC0F-4124-A225-A9D088F18B7D}" srcId="{0E2CCE39-BA86-4A01-8746-157FDBBEFB77}" destId="{E6701E33-984E-45A2-8342-0967F2E5FABC}" srcOrd="3" destOrd="0" parTransId="{F758A2AA-2C6A-4B6B-A1E1-381C43C88083}" sibTransId="{A839FEC8-2A80-452B-A05F-4A4B14011045}"/>
    <dgm:cxn modelId="{ECCF9A82-3106-4F90-A749-080117DC18CE}" srcId="{D5938222-834F-4F74-9F22-49024C21A5A2}" destId="{835126BE-FED4-4961-AB8A-FB7A66D4498A}" srcOrd="0" destOrd="0" parTransId="{91B6D990-127B-4AE4-A02E-41582D7CB06D}" sibTransId="{F6B8B085-6BD1-4EB3-9C87-CF7550991EAC}"/>
    <dgm:cxn modelId="{D230E387-AAEA-4364-9370-61CCED476B21}" type="presOf" srcId="{E6701E33-984E-45A2-8342-0967F2E5FABC}" destId="{4BCD19B4-A087-4A6D-BB8D-7183FC364DE7}" srcOrd="0" destOrd="0" presId="urn:microsoft.com/office/officeart/2005/8/layout/chevron2"/>
    <dgm:cxn modelId="{59FEF58C-44D3-4E63-92F8-ED541DB15557}" srcId="{2010834A-5C83-409A-9CD3-4488702EC587}" destId="{001B973D-FB71-4C17-8CB8-F405C0854189}" srcOrd="0" destOrd="0" parTransId="{2D5D4574-099A-4A03-81B0-604B2D9B2928}" sibTransId="{1B1F0CDD-BF1A-48B5-B115-3742EE40BA5A}"/>
    <dgm:cxn modelId="{4B0937A1-5165-47B7-9EE4-22312A89D85E}" type="presOf" srcId="{33C52D53-D01A-410E-8959-9A0A959108A3}" destId="{694E1370-8DD7-40F9-9134-D0D2FA7065A5}" srcOrd="0" destOrd="0" presId="urn:microsoft.com/office/officeart/2005/8/layout/chevron2"/>
    <dgm:cxn modelId="{9BB209AD-CAC3-4102-8EDA-C281B32F36EC}" srcId="{0E2CCE39-BA86-4A01-8746-157FDBBEFB77}" destId="{F4311563-2628-4ECE-815C-783D63F8943E}" srcOrd="2" destOrd="0" parTransId="{838B23AA-BCA7-45C0-A91C-2E776B1FEFCF}" sibTransId="{6F310978-6ABC-4932-A29E-E82536987F8F}"/>
    <dgm:cxn modelId="{9DC097D7-8FC7-469B-9648-E86D46E953A7}" srcId="{0E2CCE39-BA86-4A01-8746-157FDBBEFB77}" destId="{2010834A-5C83-409A-9CD3-4488702EC587}" srcOrd="1" destOrd="0" parTransId="{F0969ECF-862F-4C16-8411-0C5078526618}" sibTransId="{72496576-1213-4B1D-960C-3DB93A3483DB}"/>
    <dgm:cxn modelId="{D056CCD9-5A07-43C9-BCDA-2CB0A5C8099B}" type="presOf" srcId="{835126BE-FED4-4961-AB8A-FB7A66D4498A}" destId="{A62E3136-6543-4970-884B-CC06AA4FDFC7}" srcOrd="0" destOrd="0" presId="urn:microsoft.com/office/officeart/2005/8/layout/chevron2"/>
    <dgm:cxn modelId="{E4F7F2DF-41DA-4BBB-9B54-E590D173A331}" type="presOf" srcId="{5CF81ECE-51B2-40CD-BDE7-5C4839542708}" destId="{BB0B3063-583E-44E9-86B4-25F6271B13BD}" srcOrd="0" destOrd="0" presId="urn:microsoft.com/office/officeart/2005/8/layout/chevron2"/>
    <dgm:cxn modelId="{BDCF37FA-7CD8-4FFA-822F-C5F9FA99E063}" type="presParOf" srcId="{6FF4A004-FCB1-4329-9E72-4FAD8FDF0123}" destId="{16FF415B-3459-4C0B-8E17-2A9E9B74BDE1}" srcOrd="0" destOrd="0" presId="urn:microsoft.com/office/officeart/2005/8/layout/chevron2"/>
    <dgm:cxn modelId="{895C3231-2F9C-4671-B552-E4F43272A15C}" type="presParOf" srcId="{16FF415B-3459-4C0B-8E17-2A9E9B74BDE1}" destId="{3B869357-1730-42AE-AE93-8C52B5F7175B}" srcOrd="0" destOrd="0" presId="urn:microsoft.com/office/officeart/2005/8/layout/chevron2"/>
    <dgm:cxn modelId="{CAC4D102-1B6A-4DCB-9EA1-BA5B3EB4703D}" type="presParOf" srcId="{16FF415B-3459-4C0B-8E17-2A9E9B74BDE1}" destId="{A62E3136-6543-4970-884B-CC06AA4FDFC7}" srcOrd="1" destOrd="0" presId="urn:microsoft.com/office/officeart/2005/8/layout/chevron2"/>
    <dgm:cxn modelId="{02CEF7BC-E4A5-4AE8-B739-744B79CD97D0}" type="presParOf" srcId="{6FF4A004-FCB1-4329-9E72-4FAD8FDF0123}" destId="{AFED8B63-44CD-4441-9CA9-955BA6547761}" srcOrd="1" destOrd="0" presId="urn:microsoft.com/office/officeart/2005/8/layout/chevron2"/>
    <dgm:cxn modelId="{203DF6D2-5E06-4828-BD0D-5B651EEA6F53}" type="presParOf" srcId="{6FF4A004-FCB1-4329-9E72-4FAD8FDF0123}" destId="{DFACCEFA-9318-4950-92BF-25DD38BABC2C}" srcOrd="2" destOrd="0" presId="urn:microsoft.com/office/officeart/2005/8/layout/chevron2"/>
    <dgm:cxn modelId="{C3CC72D4-F001-4C9F-8894-4BD35C00F6DC}" type="presParOf" srcId="{DFACCEFA-9318-4950-92BF-25DD38BABC2C}" destId="{4EB5123F-AAC7-40B3-87B3-06EB91EFB616}" srcOrd="0" destOrd="0" presId="urn:microsoft.com/office/officeart/2005/8/layout/chevron2"/>
    <dgm:cxn modelId="{F52A0851-A029-4BBD-B405-F4EAE64A5104}" type="presParOf" srcId="{DFACCEFA-9318-4950-92BF-25DD38BABC2C}" destId="{88D10B16-9D6E-4252-A6FB-315BF8D35474}" srcOrd="1" destOrd="0" presId="urn:microsoft.com/office/officeart/2005/8/layout/chevron2"/>
    <dgm:cxn modelId="{07DEE3D3-A664-4C33-A458-4E6533E60DC1}" type="presParOf" srcId="{6FF4A004-FCB1-4329-9E72-4FAD8FDF0123}" destId="{CFC4C461-0155-44A9-8A5F-3ACA524C80F3}" srcOrd="3" destOrd="0" presId="urn:microsoft.com/office/officeart/2005/8/layout/chevron2"/>
    <dgm:cxn modelId="{F6F8258B-7823-4D07-A3E4-66A8F336089D}" type="presParOf" srcId="{6FF4A004-FCB1-4329-9E72-4FAD8FDF0123}" destId="{08D2F6D8-1108-43F4-B03D-106A45CF2477}" srcOrd="4" destOrd="0" presId="urn:microsoft.com/office/officeart/2005/8/layout/chevron2"/>
    <dgm:cxn modelId="{FFB1101A-C471-442F-90E5-A96A5460ACDA}" type="presParOf" srcId="{08D2F6D8-1108-43F4-B03D-106A45CF2477}" destId="{0C77ABFD-E87F-46A5-8825-BCF9646720E3}" srcOrd="0" destOrd="0" presId="urn:microsoft.com/office/officeart/2005/8/layout/chevron2"/>
    <dgm:cxn modelId="{6A1835EC-14B0-46FA-8853-447C870DB901}" type="presParOf" srcId="{08D2F6D8-1108-43F4-B03D-106A45CF2477}" destId="{694E1370-8DD7-40F9-9134-D0D2FA7065A5}" srcOrd="1" destOrd="0" presId="urn:microsoft.com/office/officeart/2005/8/layout/chevron2"/>
    <dgm:cxn modelId="{2FD5C4DF-0498-4589-AD1B-1A12B52CB665}" type="presParOf" srcId="{6FF4A004-FCB1-4329-9E72-4FAD8FDF0123}" destId="{A7523CB0-D647-4B56-B142-C284307E8A13}" srcOrd="5" destOrd="0" presId="urn:microsoft.com/office/officeart/2005/8/layout/chevron2"/>
    <dgm:cxn modelId="{70AE9834-9953-42D6-A91A-D6427A872479}" type="presParOf" srcId="{6FF4A004-FCB1-4329-9E72-4FAD8FDF0123}" destId="{7B76232D-F222-40FA-A393-372CAF7D82F2}" srcOrd="6" destOrd="0" presId="urn:microsoft.com/office/officeart/2005/8/layout/chevron2"/>
    <dgm:cxn modelId="{EFE9B2FA-900B-4EE4-ABAA-720AC2252DB0}" type="presParOf" srcId="{7B76232D-F222-40FA-A393-372CAF7D82F2}" destId="{4BCD19B4-A087-4A6D-BB8D-7183FC364DE7}" srcOrd="0" destOrd="0" presId="urn:microsoft.com/office/officeart/2005/8/layout/chevron2"/>
    <dgm:cxn modelId="{7279A0DC-B73B-4003-BEE3-1B17EC4BE6B7}" type="presParOf" srcId="{7B76232D-F222-40FA-A393-372CAF7D82F2}" destId="{BB0B3063-583E-44E9-86B4-25F6271B13BD}"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69357-1730-42AE-AE93-8C52B5F7175B}">
      <dsp:nvSpPr>
        <dsp:cNvPr id="0" name=""/>
        <dsp:cNvSpPr/>
      </dsp:nvSpPr>
      <dsp:spPr>
        <a:xfrm rot="5400000">
          <a:off x="-228932" y="236393"/>
          <a:ext cx="1526216" cy="1068351"/>
        </a:xfrm>
        <a:prstGeom prst="chevron">
          <a:avLst/>
        </a:prstGeom>
        <a:solidFill>
          <a:srgbClr val="F26B54"/>
        </a:solidFill>
        <a:ln w="25400" cap="flat" cmpd="sng" algn="ctr">
          <a:noFill/>
          <a:prstDash val="solid"/>
        </a:ln>
        <a:effectLst>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TW" altLang="en-US" sz="2100" b="1" kern="1200" dirty="0">
              <a:solidFill>
                <a:srgbClr val="FFFF00"/>
              </a:solidFill>
              <a:latin typeface="華康少女文字W5" panose="040F0509000000000000" pitchFamily="81" charset="-120"/>
              <a:ea typeface="華康少女文字W5" panose="040F0509000000000000" pitchFamily="81" charset="-120"/>
            </a:rPr>
            <a:t>一</a:t>
          </a:r>
        </a:p>
      </dsp:txBody>
      <dsp:txXfrm rot="-5400000">
        <a:off x="1" y="541637"/>
        <a:ext cx="1068351" cy="457865"/>
      </dsp:txXfrm>
    </dsp:sp>
    <dsp:sp modelId="{A62E3136-6543-4970-884B-CC06AA4FDFC7}">
      <dsp:nvSpPr>
        <dsp:cNvPr id="0" name=""/>
        <dsp:cNvSpPr/>
      </dsp:nvSpPr>
      <dsp:spPr>
        <a:xfrm rot="5400000">
          <a:off x="3854579" y="-2778767"/>
          <a:ext cx="992040" cy="656449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zh-TW" altLang="en-US" sz="2200" b="1" kern="1200" dirty="0">
              <a:solidFill>
                <a:schemeClr val="bg2"/>
              </a:solidFill>
              <a:latin typeface="標楷體" panose="03000509000000000000" pitchFamily="65" charset="-120"/>
              <a:ea typeface="標楷體" panose="03000509000000000000" pitchFamily="65" charset="-120"/>
            </a:rPr>
            <a:t>課程主要在發展兒童和青少年的批判意識以便能察覺社會上的弊病，進一步增進其改革社會弊端的意願。</a:t>
          </a:r>
        </a:p>
      </dsp:txBody>
      <dsp:txXfrm rot="-5400000">
        <a:off x="1068352" y="55887"/>
        <a:ext cx="6516069" cy="895186"/>
      </dsp:txXfrm>
    </dsp:sp>
    <dsp:sp modelId="{4EB5123F-AAC7-40B3-87B3-06EB91EFB616}">
      <dsp:nvSpPr>
        <dsp:cNvPr id="0" name=""/>
        <dsp:cNvSpPr/>
      </dsp:nvSpPr>
      <dsp:spPr>
        <a:xfrm rot="5400000">
          <a:off x="-228932" y="1618891"/>
          <a:ext cx="1526216" cy="1068351"/>
        </a:xfrm>
        <a:prstGeom prst="chevron">
          <a:avLst/>
        </a:prstGeom>
        <a:solidFill>
          <a:srgbClr val="FF3399"/>
        </a:solidFill>
        <a:ln w="25400" cap="flat" cmpd="sng" algn="ctr">
          <a:noFill/>
          <a:prstDash val="solid"/>
        </a:ln>
        <a:effectLst>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TW" altLang="en-US" sz="2100" b="1" kern="1200" dirty="0">
              <a:solidFill>
                <a:srgbClr val="FFFF00"/>
              </a:solidFill>
              <a:latin typeface="華康少女文字W5" panose="040F0509000000000000" pitchFamily="81" charset="-120"/>
              <a:ea typeface="華康少女文字W5" panose="040F0509000000000000" pitchFamily="81" charset="-120"/>
            </a:rPr>
            <a:t>二</a:t>
          </a:r>
        </a:p>
      </dsp:txBody>
      <dsp:txXfrm rot="-5400000">
        <a:off x="1" y="1924135"/>
        <a:ext cx="1068351" cy="457865"/>
      </dsp:txXfrm>
    </dsp:sp>
    <dsp:sp modelId="{88D10B16-9D6E-4252-A6FB-315BF8D35474}">
      <dsp:nvSpPr>
        <dsp:cNvPr id="0" name=""/>
        <dsp:cNvSpPr/>
      </dsp:nvSpPr>
      <dsp:spPr>
        <a:xfrm rot="5400000">
          <a:off x="3854579" y="-1396269"/>
          <a:ext cx="992040" cy="656449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zh-TW" altLang="en-US" sz="2200" b="1" kern="1200" dirty="0">
              <a:solidFill>
                <a:schemeClr val="bg2"/>
              </a:solidFill>
              <a:latin typeface="標楷體" panose="03000509000000000000" pitchFamily="65" charset="-120"/>
              <a:ea typeface="標楷體" panose="03000509000000000000" pitchFamily="65" charset="-120"/>
            </a:rPr>
            <a:t>這種課程計畫通常著重在爭議性議題的探討。</a:t>
          </a:r>
        </a:p>
      </dsp:txBody>
      <dsp:txXfrm rot="-5400000">
        <a:off x="1068352" y="1438385"/>
        <a:ext cx="6516069" cy="895186"/>
      </dsp:txXfrm>
    </dsp:sp>
    <dsp:sp modelId="{0C77ABFD-E87F-46A5-8825-BCF9646720E3}">
      <dsp:nvSpPr>
        <dsp:cNvPr id="0" name=""/>
        <dsp:cNvSpPr/>
      </dsp:nvSpPr>
      <dsp:spPr>
        <a:xfrm rot="5400000">
          <a:off x="-228932" y="3001389"/>
          <a:ext cx="1526216" cy="1068351"/>
        </a:xfrm>
        <a:prstGeom prst="chevron">
          <a:avLst/>
        </a:prstGeom>
        <a:solidFill>
          <a:schemeClr val="accent6">
            <a:lumMod val="75000"/>
          </a:schemeClr>
        </a:solidFill>
        <a:ln w="25400" cap="flat" cmpd="sng" algn="ctr">
          <a:noFill/>
          <a:prstDash val="solid"/>
        </a:ln>
        <a:effectLst>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TW" altLang="en-US" sz="2100" b="1" kern="1200" dirty="0">
              <a:solidFill>
                <a:srgbClr val="FFFF00"/>
              </a:solidFill>
              <a:latin typeface="華康少女文字W5" panose="040F0509000000000000" pitchFamily="81" charset="-120"/>
              <a:ea typeface="華康少女文字W5" panose="040F0509000000000000" pitchFamily="81" charset="-120"/>
            </a:rPr>
            <a:t>三</a:t>
          </a:r>
        </a:p>
      </dsp:txBody>
      <dsp:txXfrm rot="-5400000">
        <a:off x="1" y="3306633"/>
        <a:ext cx="1068351" cy="457865"/>
      </dsp:txXfrm>
    </dsp:sp>
    <dsp:sp modelId="{694E1370-8DD7-40F9-9134-D0D2FA7065A5}">
      <dsp:nvSpPr>
        <dsp:cNvPr id="0" name=""/>
        <dsp:cNvSpPr/>
      </dsp:nvSpPr>
      <dsp:spPr>
        <a:xfrm rot="5400000">
          <a:off x="3854579" y="-13771"/>
          <a:ext cx="992040" cy="656449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zh-TW" altLang="en-US" sz="2200" b="1" kern="1200" dirty="0">
              <a:solidFill>
                <a:schemeClr val="bg2"/>
              </a:solidFill>
              <a:latin typeface="標楷體" panose="03000509000000000000" pitchFamily="65" charset="-120"/>
              <a:ea typeface="標楷體" panose="03000509000000000000" pitchFamily="65" charset="-120"/>
            </a:rPr>
            <a:t>這種課程的主要目標，不在幫助學生適應現存社會，而在幫助學生發覺社會問題並尋找解決之道。</a:t>
          </a:r>
        </a:p>
      </dsp:txBody>
      <dsp:txXfrm rot="-5400000">
        <a:off x="1068352" y="2820884"/>
        <a:ext cx="6516069" cy="895186"/>
      </dsp:txXfrm>
    </dsp:sp>
    <dsp:sp modelId="{4BCD19B4-A087-4A6D-BB8D-7183FC364DE7}">
      <dsp:nvSpPr>
        <dsp:cNvPr id="0" name=""/>
        <dsp:cNvSpPr/>
      </dsp:nvSpPr>
      <dsp:spPr>
        <a:xfrm rot="5400000">
          <a:off x="-228932" y="4383887"/>
          <a:ext cx="1526216" cy="1068351"/>
        </a:xfrm>
        <a:prstGeom prst="chevron">
          <a:avLst/>
        </a:prstGeom>
        <a:solidFill>
          <a:srgbClr val="00B0F0"/>
        </a:solidFill>
        <a:ln w="25400" cap="flat" cmpd="sng" algn="ctr">
          <a:noFill/>
          <a:prstDash val="solid"/>
        </a:ln>
        <a:effectLst>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TW" altLang="en-US" sz="2100" b="1" kern="1200" dirty="0">
              <a:solidFill>
                <a:srgbClr val="FFFF00"/>
              </a:solidFill>
              <a:latin typeface="華康少女文字W5" panose="040F0509000000000000" pitchFamily="81" charset="-120"/>
              <a:ea typeface="華康少女文字W5" panose="040F0509000000000000" pitchFamily="81" charset="-120"/>
            </a:rPr>
            <a:t>四</a:t>
          </a:r>
        </a:p>
      </dsp:txBody>
      <dsp:txXfrm rot="-5400000">
        <a:off x="1" y="4689131"/>
        <a:ext cx="1068351" cy="457865"/>
      </dsp:txXfrm>
    </dsp:sp>
    <dsp:sp modelId="{BB0B3063-583E-44E9-86B4-25F6271B13BD}">
      <dsp:nvSpPr>
        <dsp:cNvPr id="0" name=""/>
        <dsp:cNvSpPr/>
      </dsp:nvSpPr>
      <dsp:spPr>
        <a:xfrm rot="5400000">
          <a:off x="3854579" y="1368726"/>
          <a:ext cx="992040" cy="656449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zh-TW" altLang="en-US" sz="2200" b="1" kern="1200" dirty="0">
              <a:solidFill>
                <a:schemeClr val="bg2"/>
              </a:solidFill>
              <a:latin typeface="標楷體" panose="03000509000000000000" pitchFamily="65" charset="-120"/>
              <a:ea typeface="標楷體" panose="03000509000000000000" pitchFamily="65" charset="-120"/>
            </a:rPr>
            <a:t>社會研究課程必須探討社會廣受爭議的問題，如果學校課程一再地逃避這些議題，學生將無法學得如何處理這些爭議的能力。</a:t>
          </a:r>
        </a:p>
      </dsp:txBody>
      <dsp:txXfrm rot="-5400000">
        <a:off x="1068352" y="4203381"/>
        <a:ext cx="6516069" cy="89518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432FAF8-EA89-434E-B970-813C0CC862CC}" type="datetimeFigureOut">
              <a:rPr lang="zh-TW" altLang="en-US"/>
              <a:pPr>
                <a:defRPr/>
              </a:pPr>
              <a:t>2022/5/24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DB4C920-FBA9-4360-B61F-909E3897DD98}" type="slidenum">
              <a:rPr lang="zh-TW" altLang="en-US"/>
              <a:pPr>
                <a:defRPr/>
              </a:pPr>
              <a:t>‹#›</a:t>
            </a:fld>
            <a:endParaRPr lang="zh-TW" altLang="en-US"/>
          </a:p>
        </p:txBody>
      </p:sp>
    </p:spTree>
    <p:extLst>
      <p:ext uri="{BB962C8B-B14F-4D97-AF65-F5344CB8AC3E}">
        <p14:creationId xmlns:p14="http://schemas.microsoft.com/office/powerpoint/2010/main" val="7941797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p:spPr>
            <p:txBody>
              <a:bodyPr/>
              <a:lstStyle/>
              <a:p>
                <a:pPr>
                  <a:defRPr/>
                </a:pPr>
                <a:endParaRPr lang="zh-TW" altLang="en-US"/>
              </a:p>
            </p:txBody>
          </p:sp>
          <p:sp>
            <p:nvSpPr>
              <p:cNvPr id="9" name="Freeform 5"/>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p:spPr>
            <p:txBody>
              <a:bodyPr/>
              <a:lstStyle/>
              <a:p>
                <a:pPr>
                  <a:defRPr/>
                </a:pPr>
                <a:endParaRPr lang="zh-TW" altLang="en-US"/>
              </a:p>
            </p:txBody>
          </p:sp>
          <p:sp>
            <p:nvSpPr>
              <p:cNvPr id="10" name="Freeform 6"/>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p:spPr>
            <p:txBody>
              <a:bodyPr/>
              <a:lstStyle/>
              <a:p>
                <a:pPr>
                  <a:defRPr/>
                </a:pPr>
                <a:endParaRPr lang="zh-TW" altLang="en-US"/>
              </a:p>
            </p:txBody>
          </p:sp>
          <p:sp>
            <p:nvSpPr>
              <p:cNvPr id="11" name="Freeform 7"/>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w="9525">
                <a:noFill/>
                <a:round/>
                <a:headEnd/>
                <a:tailEnd/>
              </a:ln>
            </p:spPr>
            <p:txBody>
              <a:bodyPr/>
              <a:lstStyle/>
              <a:p>
                <a:pPr>
                  <a:defRPr/>
                </a:pPr>
                <a:endParaRPr lang="zh-TW" altLang="en-US"/>
              </a:p>
            </p:txBody>
          </p:sp>
          <p:sp>
            <p:nvSpPr>
              <p:cNvPr id="12" name="Freeform 8"/>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p:spPr>
            <p:txBody>
              <a:bodyPr/>
              <a:lstStyle/>
              <a:p>
                <a:pPr>
                  <a:defRPr/>
                </a:pPr>
                <a:endParaRPr lang="zh-TW" altLang="en-US"/>
              </a:p>
            </p:txBody>
          </p:sp>
        </p:grpSp>
        <p:sp>
          <p:nvSpPr>
            <p:cNvPr id="6" name="Freeform 9"/>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p:spPr>
          <p:txBody>
            <a:bodyPr/>
            <a:lstStyle/>
            <a:p>
              <a:pPr>
                <a:defRPr/>
              </a:pPr>
              <a:endParaRPr lang="zh-TW" altLang="en-US"/>
            </a:p>
          </p:txBody>
        </p:sp>
        <p:sp>
          <p:nvSpPr>
            <p:cNvPr id="7" name="Freeform 10"/>
            <p:cNvSpPr>
              <a:spLocks/>
            </p:cNvSpPr>
            <p:nvPr/>
          </p:nvSpPr>
          <p:spPr bwMode="hidden">
            <a:xfrm>
              <a:off x="0" y="0"/>
              <a:ext cx="5758" cy="1776"/>
            </a:xfrm>
            <a:custGeom>
              <a:avLst/>
              <a:gdLst>
                <a:gd name="T0" fmla="*/ 0 w 5740"/>
                <a:gd name="T1" fmla="*/ 0 h 1906"/>
                <a:gd name="T2" fmla="*/ 0 w 5740"/>
                <a:gd name="T3" fmla="*/ 1248 h 1906"/>
                <a:gd name="T4" fmla="*/ 5848 w 5740"/>
                <a:gd name="T5" fmla="*/ 1248 h 1906"/>
                <a:gd name="T6" fmla="*/ 5848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zh-TW" altLang="en-US"/>
            </a:p>
          </p:txBody>
        </p:sp>
      </p:grpSp>
      <p:sp>
        <p:nvSpPr>
          <p:cNvPr id="36875" name="Rectangle 11"/>
          <p:cNvSpPr>
            <a:spLocks noGrp="1" noChangeArrowheads="1"/>
          </p:cNvSpPr>
          <p:nvPr>
            <p:ph type="ctrTitle" sz="quarter"/>
          </p:nvPr>
        </p:nvSpPr>
        <p:spPr>
          <a:xfrm>
            <a:off x="685800" y="1736725"/>
            <a:ext cx="7772400" cy="1920875"/>
          </a:xfrm>
        </p:spPr>
        <p:txBody>
          <a:bodyPr/>
          <a:lstStyle>
            <a:lvl1pPr>
              <a:defRPr sz="6000"/>
            </a:lvl1pPr>
          </a:lstStyle>
          <a:p>
            <a:pPr lvl="0"/>
            <a:r>
              <a:rPr lang="zh-TW" altLang="en-US" noProof="0"/>
              <a:t>按一下以編輯母片標題樣式</a:t>
            </a:r>
          </a:p>
        </p:txBody>
      </p:sp>
      <p:sp>
        <p:nvSpPr>
          <p:cNvPr id="36876"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zh-TW" altLang="en-US" noProof="0"/>
              <a:t>按一下以編輯母片副標題樣式</a:t>
            </a:r>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US" altLang="zh-TW"/>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US" altLang="zh-TW"/>
          </a:p>
        </p:txBody>
      </p:sp>
      <p:sp>
        <p:nvSpPr>
          <p:cNvPr id="15" name="Rectangle 15"/>
          <p:cNvSpPr>
            <a:spLocks noGrp="1" noChangeArrowheads="1"/>
          </p:cNvSpPr>
          <p:nvPr>
            <p:ph type="sldNum" sz="quarter" idx="12"/>
          </p:nvPr>
        </p:nvSpPr>
        <p:spPr>
          <a:xfrm>
            <a:off x="6553200" y="6254750"/>
            <a:ext cx="2133600" cy="476250"/>
          </a:xfrm>
        </p:spPr>
        <p:txBody>
          <a:bodyPr/>
          <a:lstStyle>
            <a:lvl1pPr>
              <a:defRPr/>
            </a:lvl1pPr>
          </a:lstStyle>
          <a:p>
            <a:pPr>
              <a:defRPr/>
            </a:pPr>
            <a:fld id="{E0835A25-9B43-49B8-91AC-506D5FDB233E}" type="slidenum">
              <a:rPr lang="en-US" altLang="zh-TW"/>
              <a:pPr>
                <a:defRPr/>
              </a:pPr>
              <a:t>‹#›</a:t>
            </a:fld>
            <a:endParaRPr lang="en-US" altLang="zh-TW"/>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3"/>
          <p:cNvSpPr>
            <a:spLocks noGrp="1" noChangeArrowheads="1"/>
          </p:cNvSpPr>
          <p:nvPr>
            <p:ph type="sldNum" sz="quarter" idx="11"/>
          </p:nvPr>
        </p:nvSpPr>
        <p:spPr>
          <a:ln/>
        </p:spPr>
        <p:txBody>
          <a:bodyPr/>
          <a:lstStyle>
            <a:lvl1pPr>
              <a:defRPr/>
            </a:lvl1pPr>
          </a:lstStyle>
          <a:p>
            <a:pPr>
              <a:defRPr/>
            </a:pPr>
            <a:fld id="{FBA211C6-E6DB-4611-8C4C-0A69848884E2}" type="slidenum">
              <a:rPr lang="en-US" altLang="zh-TW"/>
              <a:pPr>
                <a:defRPr/>
              </a:pPr>
              <a:t>‹#›</a:t>
            </a:fld>
            <a:endParaRPr lang="en-US" altLang="zh-TW"/>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3"/>
          <p:cNvSpPr>
            <a:spLocks noGrp="1" noChangeArrowheads="1"/>
          </p:cNvSpPr>
          <p:nvPr>
            <p:ph type="sldNum" sz="quarter" idx="11"/>
          </p:nvPr>
        </p:nvSpPr>
        <p:spPr>
          <a:ln/>
        </p:spPr>
        <p:txBody>
          <a:bodyPr/>
          <a:lstStyle>
            <a:lvl1pPr>
              <a:defRPr/>
            </a:lvl1pPr>
          </a:lstStyle>
          <a:p>
            <a:pPr>
              <a:defRPr/>
            </a:pPr>
            <a:fld id="{6DEDB4CE-2CED-4223-AAFE-78730722CF99}" type="slidenum">
              <a:rPr lang="en-US" altLang="zh-TW"/>
              <a:pPr>
                <a:defRPr/>
              </a:pPr>
              <a:t>‹#›</a:t>
            </a:fld>
            <a:endParaRPr lang="en-US" altLang="zh-TW"/>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4E30BA"/>
                </a:solidFill>
                <a:latin typeface="標楷體" panose="03000509000000000000" pitchFamily="65" charset="-120"/>
                <a:ea typeface="標楷體" panose="03000509000000000000" pitchFamily="65" charset="-12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a:defRPr b="1">
                <a:solidFill>
                  <a:schemeClr val="tx2">
                    <a:lumMod val="25000"/>
                  </a:schemeClr>
                </a:solidFill>
                <a:latin typeface="標楷體" panose="03000509000000000000" pitchFamily="65" charset="-120"/>
                <a:ea typeface="標楷體" panose="03000509000000000000" pitchFamily="65" charset="-120"/>
              </a:defRPr>
            </a:lvl1pPr>
            <a:lvl2pPr>
              <a:defRPr b="1">
                <a:effectLst/>
                <a:latin typeface="標楷體" panose="03000509000000000000" pitchFamily="65" charset="-120"/>
                <a:ea typeface="標楷體" panose="03000509000000000000" pitchFamily="65" charset="-120"/>
              </a:defRPr>
            </a:lvl2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3"/>
          <p:cNvSpPr>
            <a:spLocks noGrp="1" noChangeArrowheads="1"/>
          </p:cNvSpPr>
          <p:nvPr>
            <p:ph type="sldNum" sz="quarter" idx="11"/>
          </p:nvPr>
        </p:nvSpPr>
        <p:spPr>
          <a:ln/>
        </p:spPr>
        <p:txBody>
          <a:bodyPr/>
          <a:lstStyle>
            <a:lvl1pPr>
              <a:defRPr/>
            </a:lvl1pPr>
          </a:lstStyle>
          <a:p>
            <a:pPr>
              <a:defRPr/>
            </a:pPr>
            <a:fld id="{3407541E-7A8D-44DF-B676-F078474393B5}" type="slidenum">
              <a:rPr lang="en-US" altLang="zh-TW"/>
              <a:pPr>
                <a:defRPr/>
              </a:pPr>
              <a:t>‹#›</a:t>
            </a:fld>
            <a:endParaRPr lang="en-US" altLang="zh-TW"/>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3"/>
          <p:cNvSpPr>
            <a:spLocks noGrp="1" noChangeArrowheads="1"/>
          </p:cNvSpPr>
          <p:nvPr>
            <p:ph type="sldNum" sz="quarter" idx="11"/>
          </p:nvPr>
        </p:nvSpPr>
        <p:spPr>
          <a:ln/>
        </p:spPr>
        <p:txBody>
          <a:bodyPr/>
          <a:lstStyle>
            <a:lvl1pPr>
              <a:defRPr/>
            </a:lvl1pPr>
          </a:lstStyle>
          <a:p>
            <a:pPr>
              <a:defRPr/>
            </a:pPr>
            <a:fld id="{5E05A1C1-C91C-42EC-A17A-865CB4E89F1E}" type="slidenum">
              <a:rPr lang="en-US" altLang="zh-TW"/>
              <a:pPr>
                <a:defRPr/>
              </a:pPr>
              <a:t>‹#›</a:t>
            </a:fld>
            <a:endParaRPr lang="en-US" altLang="zh-TW"/>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3"/>
          <p:cNvSpPr>
            <a:spLocks noGrp="1" noChangeArrowheads="1"/>
          </p:cNvSpPr>
          <p:nvPr>
            <p:ph type="sldNum" sz="quarter" idx="11"/>
          </p:nvPr>
        </p:nvSpPr>
        <p:spPr>
          <a:ln/>
        </p:spPr>
        <p:txBody>
          <a:bodyPr/>
          <a:lstStyle>
            <a:lvl1pPr>
              <a:defRPr/>
            </a:lvl1pPr>
          </a:lstStyle>
          <a:p>
            <a:pPr>
              <a:defRPr/>
            </a:pPr>
            <a:fld id="{C0B2D20D-16AB-4716-B8C6-45FEC5FF26FC}" type="slidenum">
              <a:rPr lang="en-US" altLang="zh-TW"/>
              <a:pPr>
                <a:defRPr/>
              </a:pPr>
              <a:t>‹#›</a:t>
            </a:fld>
            <a:endParaRPr lang="en-US" altLang="zh-TW"/>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3"/>
          <p:cNvSpPr>
            <a:spLocks noGrp="1" noChangeArrowheads="1"/>
          </p:cNvSpPr>
          <p:nvPr>
            <p:ph type="sldNum" sz="quarter" idx="11"/>
          </p:nvPr>
        </p:nvSpPr>
        <p:spPr>
          <a:ln/>
        </p:spPr>
        <p:txBody>
          <a:bodyPr/>
          <a:lstStyle>
            <a:lvl1pPr>
              <a:defRPr/>
            </a:lvl1pPr>
          </a:lstStyle>
          <a:p>
            <a:pPr>
              <a:defRPr/>
            </a:pPr>
            <a:fld id="{C6EF792D-0901-484D-9BF6-52125DCDEB38}" type="slidenum">
              <a:rPr lang="en-US" altLang="zh-TW"/>
              <a:pPr>
                <a:defRPr/>
              </a:pPr>
              <a:t>‹#›</a:t>
            </a:fld>
            <a:endParaRPr lang="en-US" altLang="zh-TW"/>
          </a:p>
        </p:txBody>
      </p:sp>
      <p:sp>
        <p:nvSpPr>
          <p:cNvPr id="9" name="Rectangle 14"/>
          <p:cNvSpPr>
            <a:spLocks noGrp="1" noChangeArrowheads="1"/>
          </p:cNvSpPr>
          <p:nvPr>
            <p:ph type="ftr" sz="quarter" idx="12"/>
          </p:nvPr>
        </p:nvSpPr>
        <p:spPr>
          <a:ln/>
        </p:spPr>
        <p:txBody>
          <a:bodyPr/>
          <a:lstStyle>
            <a:lvl1pPr>
              <a:defRPr/>
            </a:lvl1pPr>
          </a:lstStyle>
          <a:p>
            <a:pPr>
              <a:defRPr/>
            </a:pPr>
            <a:endParaRPr lang="en-US" alt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3"/>
          <p:cNvSpPr>
            <a:spLocks noGrp="1" noChangeArrowheads="1"/>
          </p:cNvSpPr>
          <p:nvPr>
            <p:ph type="sldNum" sz="quarter" idx="11"/>
          </p:nvPr>
        </p:nvSpPr>
        <p:spPr>
          <a:ln/>
        </p:spPr>
        <p:txBody>
          <a:bodyPr/>
          <a:lstStyle>
            <a:lvl1pPr>
              <a:defRPr/>
            </a:lvl1pPr>
          </a:lstStyle>
          <a:p>
            <a:pPr>
              <a:defRPr/>
            </a:pPr>
            <a:fld id="{23C6A29D-32E8-4B3C-B0DE-F3E757D5E960}" type="slidenum">
              <a:rPr lang="en-US" altLang="zh-TW"/>
              <a:pPr>
                <a:defRPr/>
              </a:pPr>
              <a:t>‹#›</a:t>
            </a:fld>
            <a:endParaRPr lang="en-US" altLang="zh-TW"/>
          </a:p>
        </p:txBody>
      </p:sp>
      <p:sp>
        <p:nvSpPr>
          <p:cNvPr id="5" name="Rectangle 14"/>
          <p:cNvSpPr>
            <a:spLocks noGrp="1" noChangeArrowheads="1"/>
          </p:cNvSpPr>
          <p:nvPr>
            <p:ph type="ftr" sz="quarter" idx="12"/>
          </p:nvPr>
        </p:nvSpPr>
        <p:spPr>
          <a:ln/>
        </p:spPr>
        <p:txBody>
          <a:bodyPr/>
          <a:lstStyle>
            <a:lvl1pPr>
              <a:defRPr/>
            </a:lvl1pPr>
          </a:lstStyle>
          <a:p>
            <a:pPr>
              <a:defRPr/>
            </a:pPr>
            <a:endParaRPr lang="en-US" alt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3"/>
          <p:cNvSpPr>
            <a:spLocks noGrp="1" noChangeArrowheads="1"/>
          </p:cNvSpPr>
          <p:nvPr>
            <p:ph type="sldNum" sz="quarter" idx="11"/>
          </p:nvPr>
        </p:nvSpPr>
        <p:spPr>
          <a:ln/>
        </p:spPr>
        <p:txBody>
          <a:bodyPr/>
          <a:lstStyle>
            <a:lvl1pPr>
              <a:defRPr/>
            </a:lvl1pPr>
          </a:lstStyle>
          <a:p>
            <a:pPr>
              <a:defRPr/>
            </a:pPr>
            <a:fld id="{566F3D04-0ABB-4D6B-956C-A6405D93F7D8}" type="slidenum">
              <a:rPr lang="en-US" altLang="zh-TW"/>
              <a:pPr>
                <a:defRPr/>
              </a:pPr>
              <a:t>‹#›</a:t>
            </a:fld>
            <a:endParaRPr lang="en-US" altLang="zh-TW"/>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3"/>
          <p:cNvSpPr>
            <a:spLocks noGrp="1" noChangeArrowheads="1"/>
          </p:cNvSpPr>
          <p:nvPr>
            <p:ph type="sldNum" sz="quarter" idx="11"/>
          </p:nvPr>
        </p:nvSpPr>
        <p:spPr>
          <a:ln/>
        </p:spPr>
        <p:txBody>
          <a:bodyPr/>
          <a:lstStyle>
            <a:lvl1pPr>
              <a:defRPr/>
            </a:lvl1pPr>
          </a:lstStyle>
          <a:p>
            <a:pPr>
              <a:defRPr/>
            </a:pPr>
            <a:fld id="{45B4AD25-BEC9-484B-A2BC-B1F20A22E4A7}" type="slidenum">
              <a:rPr lang="en-US" altLang="zh-TW"/>
              <a:pPr>
                <a:defRPr/>
              </a:pPr>
              <a:t>‹#›</a:t>
            </a:fld>
            <a:endParaRPr lang="en-US" altLang="zh-TW"/>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3"/>
          <p:cNvSpPr>
            <a:spLocks noGrp="1" noChangeArrowheads="1"/>
          </p:cNvSpPr>
          <p:nvPr>
            <p:ph type="sldNum" sz="quarter" idx="11"/>
          </p:nvPr>
        </p:nvSpPr>
        <p:spPr>
          <a:ln/>
        </p:spPr>
        <p:txBody>
          <a:bodyPr/>
          <a:lstStyle>
            <a:lvl1pPr>
              <a:defRPr/>
            </a:lvl1pPr>
          </a:lstStyle>
          <a:p>
            <a:pPr>
              <a:defRPr/>
            </a:pPr>
            <a:fld id="{143DAC68-C954-46A0-8981-308C85B3CE7F}" type="slidenum">
              <a:rPr lang="en-US" altLang="zh-TW"/>
              <a:pPr>
                <a:defRPr/>
              </a:pPr>
              <a:t>‹#›</a:t>
            </a:fld>
            <a:endParaRPr lang="en-US" altLang="zh-TW"/>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dt" sz="half" idx="2"/>
          </p:nvPr>
        </p:nvSpPr>
        <p:spPr bwMode="auto">
          <a:xfrm>
            <a:off x="457200" y="6251575"/>
            <a:ext cx="2133600" cy="47625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kumimoji="0" sz="1200">
                <a:latin typeface="Arial" charset="0"/>
                <a:ea typeface="+mn-ea"/>
              </a:defRPr>
            </a:lvl1pPr>
          </a:lstStyle>
          <a:p>
            <a:pPr>
              <a:defRPr/>
            </a:pPr>
            <a:endParaRPr lang="en-US" altLang="zh-TW"/>
          </a:p>
        </p:txBody>
      </p:sp>
      <p:sp>
        <p:nvSpPr>
          <p:cNvPr id="35843" name="Rectangle 3"/>
          <p:cNvSpPr>
            <a:spLocks noGrp="1" noChangeArrowheads="1"/>
          </p:cNvSpPr>
          <p:nvPr>
            <p:ph type="sldNum" sz="quarter" idx="4"/>
          </p:nvPr>
        </p:nvSpPr>
        <p:spPr bwMode="auto">
          <a:xfrm>
            <a:off x="6553200" y="6248400"/>
            <a:ext cx="2133600" cy="47625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kumimoji="0" sz="1200">
                <a:latin typeface="Arial" charset="0"/>
                <a:ea typeface="+mn-ea"/>
              </a:defRPr>
            </a:lvl1pPr>
          </a:lstStyle>
          <a:p>
            <a:pPr>
              <a:defRPr/>
            </a:pPr>
            <a:fld id="{71ECE2A9-CAC6-4A67-837E-329B94B21F60}" type="slidenum">
              <a:rPr lang="en-US" altLang="zh-TW"/>
              <a:pPr>
                <a:defRPr/>
              </a:pPr>
              <a:t>‹#›</a:t>
            </a:fld>
            <a:endParaRPr lang="en-US" altLang="zh-TW"/>
          </a:p>
        </p:txBody>
      </p:sp>
      <p:grpSp>
        <p:nvGrpSpPr>
          <p:cNvPr id="1028" name="Group 4"/>
          <p:cNvGrpSpPr>
            <a:grpSpLocks/>
          </p:cNvGrpSpPr>
          <p:nvPr/>
        </p:nvGrpSpPr>
        <p:grpSpPr bwMode="auto">
          <a:xfrm>
            <a:off x="0" y="0"/>
            <a:ext cx="9140825" cy="6850063"/>
            <a:chOff x="0" y="0"/>
            <a:chExt cx="5758" cy="4315"/>
          </a:xfrm>
        </p:grpSpPr>
        <p:grpSp>
          <p:nvGrpSpPr>
            <p:cNvPr id="1032" name="Group 5"/>
            <p:cNvGrpSpPr>
              <a:grpSpLocks/>
            </p:cNvGrpSpPr>
            <p:nvPr userDrawn="1"/>
          </p:nvGrpSpPr>
          <p:grpSpPr bwMode="auto">
            <a:xfrm>
              <a:off x="1728" y="2230"/>
              <a:ext cx="4027" cy="2085"/>
              <a:chOff x="1728" y="2230"/>
              <a:chExt cx="4027" cy="2085"/>
            </a:xfrm>
          </p:grpSpPr>
          <p:sp>
            <p:nvSpPr>
              <p:cNvPr id="35846" name="Freeform 6"/>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p:spPr>
            <p:txBody>
              <a:bodyPr/>
              <a:lstStyle/>
              <a:p>
                <a:pPr>
                  <a:defRPr/>
                </a:pPr>
                <a:endParaRPr lang="zh-TW" altLang="en-US"/>
              </a:p>
            </p:txBody>
          </p:sp>
          <p:sp>
            <p:nvSpPr>
              <p:cNvPr id="35847" name="Freeform 7"/>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p:spPr>
            <p:txBody>
              <a:bodyPr/>
              <a:lstStyle/>
              <a:p>
                <a:pPr>
                  <a:defRPr/>
                </a:pPr>
                <a:endParaRPr lang="zh-TW" altLang="en-US"/>
              </a:p>
            </p:txBody>
          </p:sp>
          <p:sp>
            <p:nvSpPr>
              <p:cNvPr id="35848" name="Freeform 8"/>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p:spPr>
            <p:txBody>
              <a:bodyPr/>
              <a:lstStyle/>
              <a:p>
                <a:pPr>
                  <a:defRPr/>
                </a:pPr>
                <a:endParaRPr lang="zh-TW" altLang="en-US"/>
              </a:p>
            </p:txBody>
          </p:sp>
          <p:sp>
            <p:nvSpPr>
              <p:cNvPr id="1038" name="Freeform 9"/>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w="9525">
                <a:noFill/>
                <a:round/>
                <a:headEnd/>
                <a:tailEnd/>
              </a:ln>
            </p:spPr>
            <p:txBody>
              <a:bodyPr/>
              <a:lstStyle/>
              <a:p>
                <a:pPr>
                  <a:defRPr/>
                </a:pPr>
                <a:endParaRPr lang="zh-TW" altLang="en-US"/>
              </a:p>
            </p:txBody>
          </p:sp>
          <p:sp>
            <p:nvSpPr>
              <p:cNvPr id="35850" name="Freeform 10"/>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p:spPr>
            <p:txBody>
              <a:bodyPr/>
              <a:lstStyle/>
              <a:p>
                <a:pPr>
                  <a:defRPr/>
                </a:pPr>
                <a:endParaRPr lang="zh-TW" altLang="en-US"/>
              </a:p>
            </p:txBody>
          </p:sp>
        </p:grpSp>
        <p:sp>
          <p:nvSpPr>
            <p:cNvPr id="35851" name="Freeform 11"/>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p:spPr>
          <p:txBody>
            <a:bodyPr/>
            <a:lstStyle/>
            <a:p>
              <a:pPr>
                <a:defRPr/>
              </a:pPr>
              <a:endParaRPr lang="zh-TW" altLang="en-US"/>
            </a:p>
          </p:txBody>
        </p:sp>
        <p:sp>
          <p:nvSpPr>
            <p:cNvPr id="1034" name="Freeform 12"/>
            <p:cNvSpPr>
              <a:spLocks/>
            </p:cNvSpPr>
            <p:nvPr/>
          </p:nvSpPr>
          <p:spPr bwMode="hidden">
            <a:xfrm>
              <a:off x="0" y="0"/>
              <a:ext cx="5758" cy="1776"/>
            </a:xfrm>
            <a:custGeom>
              <a:avLst/>
              <a:gdLst>
                <a:gd name="T0" fmla="*/ 0 w 5740"/>
                <a:gd name="T1" fmla="*/ 0 h 1906"/>
                <a:gd name="T2" fmla="*/ 0 w 5740"/>
                <a:gd name="T3" fmla="*/ 1248 h 1906"/>
                <a:gd name="T4" fmla="*/ 5848 w 5740"/>
                <a:gd name="T5" fmla="*/ 1248 h 1906"/>
                <a:gd name="T6" fmla="*/ 5848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zh-TW" altLang="en-US"/>
            </a:p>
          </p:txBody>
        </p:sp>
      </p:grpSp>
      <p:sp>
        <p:nvSpPr>
          <p:cNvPr id="35853" name="Rectangle 13"/>
          <p:cNvSpPr>
            <a:spLocks noGrp="1" noRot="1" noChangeArrowheads="1"/>
          </p:cNvSpPr>
          <p:nvPr>
            <p:ph type="title"/>
          </p:nvPr>
        </p:nvSpPr>
        <p:spPr bwMode="auto">
          <a:xfrm>
            <a:off x="457200" y="274638"/>
            <a:ext cx="8229600" cy="1143000"/>
          </a:xfrm>
          <a:prstGeom prst="rect">
            <a:avLst/>
          </a:prstGeom>
          <a:noFill/>
          <a:ln>
            <a:noFill/>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35854" name="Rectangle 14"/>
          <p:cNvSpPr>
            <a:spLocks noGrp="1" noChangeArrowheads="1"/>
          </p:cNvSpPr>
          <p:nvPr>
            <p:ph type="ftr" sz="quarter" idx="3"/>
          </p:nvPr>
        </p:nvSpPr>
        <p:spPr bwMode="auto">
          <a:xfrm>
            <a:off x="3124200" y="6248400"/>
            <a:ext cx="2895600" cy="47625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a:defRPr kumimoji="0" sz="1200">
                <a:latin typeface="Arial" charset="0"/>
                <a:ea typeface="+mn-ea"/>
              </a:defRPr>
            </a:lvl1pPr>
          </a:lstStyle>
          <a:p>
            <a:pPr>
              <a:defRPr/>
            </a:pPr>
            <a:endParaRPr lang="en-US" altLang="zh-TW"/>
          </a:p>
        </p:txBody>
      </p:sp>
      <p:sp>
        <p:nvSpPr>
          <p:cNvPr id="35855" name="Rectangle 15"/>
          <p:cNvSpPr>
            <a:spLocks noGrp="1" noChangeArrowheads="1"/>
          </p:cNvSpPr>
          <p:nvPr>
            <p:ph type="body" idx="1"/>
          </p:nvPr>
        </p:nvSpPr>
        <p:spPr bwMode="auto">
          <a:xfrm>
            <a:off x="457200" y="1600200"/>
            <a:ext cx="8229600" cy="4525963"/>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 bg1="dk2" tx1="lt1" bg2="dk1" tx2="lt2" accent1="accent1" accent2="accent2" accent3="accent3" accent4="accent4" accent5="accent5" accent6="accent6" hlink="hlink" folHlink="folHlink"/>
  <p:sldLayoutIdLst>
    <p:sldLayoutId id="2147483667" r:id="rId1"/>
    <p:sldLayoutId id="2147483666" r:id="rId2"/>
    <p:sldLayoutId id="2147483665" r:id="rId3"/>
    <p:sldLayoutId id="2147483664" r:id="rId4"/>
    <p:sldLayoutId id="2147483663" r:id="rId5"/>
    <p:sldLayoutId id="2147483662" r:id="rId6"/>
    <p:sldLayoutId id="2147483661" r:id="rId7"/>
    <p:sldLayoutId id="2147483660" r:id="rId8"/>
    <p:sldLayoutId id="2147483659" r:id="rId9"/>
    <p:sldLayoutId id="2147483658" r:id="rId10"/>
    <p:sldLayoutId id="2147483657" r:id="rId11"/>
  </p:sldLayoutIdLst>
  <p:txStyles>
    <p:titleStyle>
      <a:lvl1pPr algn="ctr" rtl="0" eaLnBrk="0" fontAlgn="base" hangingPunct="0">
        <a:spcBef>
          <a:spcPct val="0"/>
        </a:spcBef>
        <a:spcAft>
          <a:spcPct val="0"/>
        </a:spcAft>
        <a:defRPr kumimoji="1"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b="1">
          <a:solidFill>
            <a:schemeClr val="tx2"/>
          </a:solidFill>
          <a:effectLst>
            <a:outerShdw blurRad="38100" dist="38100" dir="2700000" algn="tl">
              <a:srgbClr val="000000"/>
            </a:outerShdw>
          </a:effectLst>
          <a:latin typeface="Garamond" pitchFamily="18" charset="0"/>
          <a:ea typeface="新細明體" pitchFamily="18" charset="-120"/>
        </a:defRPr>
      </a:lvl2pPr>
      <a:lvl3pPr algn="ctr" rtl="0" eaLnBrk="0" fontAlgn="base" hangingPunct="0">
        <a:spcBef>
          <a:spcPct val="0"/>
        </a:spcBef>
        <a:spcAft>
          <a:spcPct val="0"/>
        </a:spcAft>
        <a:defRPr kumimoji="1" sz="4400" b="1">
          <a:solidFill>
            <a:schemeClr val="tx2"/>
          </a:solidFill>
          <a:effectLst>
            <a:outerShdw blurRad="38100" dist="38100" dir="2700000" algn="tl">
              <a:srgbClr val="000000"/>
            </a:outerShdw>
          </a:effectLst>
          <a:latin typeface="Garamond" pitchFamily="18" charset="0"/>
          <a:ea typeface="新細明體" pitchFamily="18" charset="-120"/>
        </a:defRPr>
      </a:lvl3pPr>
      <a:lvl4pPr algn="ctr" rtl="0" eaLnBrk="0" fontAlgn="base" hangingPunct="0">
        <a:spcBef>
          <a:spcPct val="0"/>
        </a:spcBef>
        <a:spcAft>
          <a:spcPct val="0"/>
        </a:spcAft>
        <a:defRPr kumimoji="1" sz="4400" b="1">
          <a:solidFill>
            <a:schemeClr val="tx2"/>
          </a:solidFill>
          <a:effectLst>
            <a:outerShdw blurRad="38100" dist="38100" dir="2700000" algn="tl">
              <a:srgbClr val="000000"/>
            </a:outerShdw>
          </a:effectLst>
          <a:latin typeface="Garamond" pitchFamily="18" charset="0"/>
          <a:ea typeface="新細明體" pitchFamily="18" charset="-120"/>
        </a:defRPr>
      </a:lvl4pPr>
      <a:lvl5pPr algn="ctr" rtl="0" eaLnBrk="0" fontAlgn="base" hangingPunct="0">
        <a:spcBef>
          <a:spcPct val="0"/>
        </a:spcBef>
        <a:spcAft>
          <a:spcPct val="0"/>
        </a:spcAft>
        <a:defRPr kumimoji="1" sz="4400" b="1">
          <a:solidFill>
            <a:schemeClr val="tx2"/>
          </a:solidFill>
          <a:effectLst>
            <a:outerShdw blurRad="38100" dist="38100" dir="2700000" algn="tl">
              <a:srgbClr val="000000"/>
            </a:outerShdw>
          </a:effectLst>
          <a:latin typeface="Garamond" pitchFamily="18" charset="0"/>
          <a:ea typeface="新細明體" pitchFamily="18" charset="-120"/>
        </a:defRPr>
      </a:lvl5pPr>
      <a:lvl6pPr marL="457200" algn="ctr" rtl="0" fontAlgn="base">
        <a:spcBef>
          <a:spcPct val="0"/>
        </a:spcBef>
        <a:spcAft>
          <a:spcPct val="0"/>
        </a:spcAft>
        <a:defRPr kumimoji="1" sz="4400" b="1">
          <a:solidFill>
            <a:schemeClr val="tx2"/>
          </a:solidFill>
          <a:effectLst>
            <a:outerShdw blurRad="38100" dist="38100" dir="2700000" algn="tl">
              <a:srgbClr val="000000"/>
            </a:outerShdw>
          </a:effectLst>
          <a:latin typeface="Garamond" pitchFamily="18" charset="0"/>
          <a:ea typeface="新細明體" pitchFamily="18" charset="-120"/>
        </a:defRPr>
      </a:lvl6pPr>
      <a:lvl7pPr marL="914400" algn="ctr" rtl="0" fontAlgn="base">
        <a:spcBef>
          <a:spcPct val="0"/>
        </a:spcBef>
        <a:spcAft>
          <a:spcPct val="0"/>
        </a:spcAft>
        <a:defRPr kumimoji="1" sz="4400" b="1">
          <a:solidFill>
            <a:schemeClr val="tx2"/>
          </a:solidFill>
          <a:effectLst>
            <a:outerShdw blurRad="38100" dist="38100" dir="2700000" algn="tl">
              <a:srgbClr val="000000"/>
            </a:outerShdw>
          </a:effectLst>
          <a:latin typeface="Garamond" pitchFamily="18" charset="0"/>
          <a:ea typeface="新細明體" pitchFamily="18" charset="-120"/>
        </a:defRPr>
      </a:lvl7pPr>
      <a:lvl8pPr marL="1371600" algn="ctr" rtl="0" fontAlgn="base">
        <a:spcBef>
          <a:spcPct val="0"/>
        </a:spcBef>
        <a:spcAft>
          <a:spcPct val="0"/>
        </a:spcAft>
        <a:defRPr kumimoji="1" sz="4400" b="1">
          <a:solidFill>
            <a:schemeClr val="tx2"/>
          </a:solidFill>
          <a:effectLst>
            <a:outerShdw blurRad="38100" dist="38100" dir="2700000" algn="tl">
              <a:srgbClr val="000000"/>
            </a:outerShdw>
          </a:effectLst>
          <a:latin typeface="Garamond" pitchFamily="18" charset="0"/>
          <a:ea typeface="新細明體" pitchFamily="18" charset="-120"/>
        </a:defRPr>
      </a:lvl8pPr>
      <a:lvl9pPr marL="1828800" algn="ctr" rtl="0" fontAlgn="base">
        <a:spcBef>
          <a:spcPct val="0"/>
        </a:spcBef>
        <a:spcAft>
          <a:spcPct val="0"/>
        </a:spcAft>
        <a:defRPr kumimoji="1" sz="4400" b="1">
          <a:solidFill>
            <a:schemeClr val="tx2"/>
          </a:solidFill>
          <a:effectLst>
            <a:outerShdw blurRad="38100" dist="38100" dir="2700000" algn="tl">
              <a:srgbClr val="000000"/>
            </a:outerShdw>
          </a:effectLst>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n"/>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itchFamily="2" charset="2"/>
        <a:buChar char="n"/>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0.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1.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2.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3.jpeg"/><Relationship Id="rId3" Type="http://schemas.microsoft.com/office/2007/relationships/media" Target="../media/media12.WAV"/><Relationship Id="rId7"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audio" Target="../media/media13.WAV"/><Relationship Id="rId11" Type="http://schemas.openxmlformats.org/officeDocument/2006/relationships/image" Target="../media/image15.png"/><Relationship Id="rId5" Type="http://schemas.microsoft.com/office/2007/relationships/media" Target="../media/media13.WAV"/><Relationship Id="rId10" Type="http://schemas.openxmlformats.org/officeDocument/2006/relationships/image" Target="../media/image14.png"/><Relationship Id="rId4" Type="http://schemas.openxmlformats.org/officeDocument/2006/relationships/audio" Target="../media/media12.WAV"/><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6.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17.pn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18.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22.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7.png"/><Relationship Id="rId4" Type="http://schemas.openxmlformats.org/officeDocument/2006/relationships/image" Target="../media/image3.jpeg"/><Relationship Id="rId9" Type="http://schemas.microsoft.com/office/2007/relationships/diagramDrawing" Target="../diagrams/drawing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23.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24.png"/><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5" Type="http://schemas.openxmlformats.org/officeDocument/2006/relationships/image" Target="../media/image25.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5" Type="http://schemas.openxmlformats.org/officeDocument/2006/relationships/image" Target="../media/image27.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5" Type="http://schemas.openxmlformats.org/officeDocument/2006/relationships/image" Target="../media/image28.png"/><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5" Type="http://schemas.openxmlformats.org/officeDocument/2006/relationships/image" Target="../media/image29.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28.WAV"/><Relationship Id="rId7" Type="http://schemas.openxmlformats.org/officeDocument/2006/relationships/image" Target="../media/image30.png"/><Relationship Id="rId2" Type="http://schemas.openxmlformats.org/officeDocument/2006/relationships/audio" Target="../media/media27.WAV"/><Relationship Id="rId1" Type="http://schemas.microsoft.com/office/2007/relationships/media" Target="../media/media27.WAV"/><Relationship Id="rId6" Type="http://schemas.openxmlformats.org/officeDocument/2006/relationships/image" Target="../media/image3.jpeg"/><Relationship Id="rId5" Type="http://schemas.openxmlformats.org/officeDocument/2006/relationships/slideLayout" Target="../slideLayouts/slideLayout2.xml"/><Relationship Id="rId4" Type="http://schemas.openxmlformats.org/officeDocument/2006/relationships/audio" Target="../media/media28.WAV"/></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3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AV"/><Relationship Id="rId1" Type="http://schemas.microsoft.com/office/2007/relationships/media" Target="../media/media30.WAV"/><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5.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6.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7.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8.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9.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031641" y="1674674"/>
            <a:ext cx="5099473" cy="1754326"/>
          </a:xfrm>
          <a:prstGeom prst="rect">
            <a:avLst/>
          </a:prstGeom>
          <a:solidFill>
            <a:schemeClr val="tx1"/>
          </a:solid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TW" altLang="en-US" sz="5400" b="1" spc="50" dirty="0">
                <a:ln w="11430"/>
                <a:solidFill>
                  <a:srgbClr val="00B050"/>
                </a:solidFill>
                <a:effectLst>
                  <a:outerShdw blurRad="76200" dist="50800" dir="5400000" algn="tl" rotWithShape="0">
                    <a:srgbClr val="000000">
                      <a:alpha val="65000"/>
                    </a:srgbClr>
                  </a:outerShdw>
                </a:effectLst>
                <a:latin typeface="金梅毛顏楷國際碼" panose="02010509060101010101" pitchFamily="49" charset="-120"/>
                <a:ea typeface="金梅毛顏楷國際碼" panose="02010509060101010101" pitchFamily="49" charset="-120"/>
              </a:rPr>
              <a:t>課程社會學分析</a:t>
            </a:r>
            <a:br>
              <a:rPr lang="zh-TW" altLang="en-US" sz="5400" b="1" spc="50" dirty="0">
                <a:ln w="11430"/>
                <a:solidFill>
                  <a:srgbClr val="00B050"/>
                </a:solidFill>
                <a:effectLst>
                  <a:outerShdw blurRad="76200" dist="50800" dir="5400000" algn="tl" rotWithShape="0">
                    <a:srgbClr val="000000">
                      <a:alpha val="65000"/>
                    </a:srgbClr>
                  </a:outerShdw>
                </a:effectLst>
                <a:latin typeface="金梅毛顏楷國際碼" panose="02010509060101010101" pitchFamily="49" charset="-120"/>
                <a:ea typeface="金梅毛顏楷國際碼" panose="02010509060101010101" pitchFamily="49" charset="-120"/>
              </a:rPr>
            </a:br>
            <a:r>
              <a:rPr lang="en-US" altLang="zh-TW" sz="5400" b="1" spc="50" dirty="0">
                <a:ln w="11430"/>
                <a:solidFill>
                  <a:srgbClr val="00B050"/>
                </a:solidFill>
                <a:effectLst>
                  <a:outerShdw blurRad="76200" dist="50800" dir="5400000" algn="tl" rotWithShape="0">
                    <a:srgbClr val="000000">
                      <a:alpha val="65000"/>
                    </a:srgbClr>
                  </a:outerShdw>
                </a:effectLst>
                <a:latin typeface="金梅毛顏楷國際碼" panose="02010509060101010101" pitchFamily="49" charset="-120"/>
                <a:ea typeface="金梅毛顏楷國際碼" panose="02010509060101010101" pitchFamily="49" charset="-120"/>
              </a:rPr>
              <a:t>(</a:t>
            </a:r>
            <a:r>
              <a:rPr lang="zh-TW" altLang="en-US" sz="5400" b="1" spc="50" dirty="0">
                <a:ln w="11430"/>
                <a:solidFill>
                  <a:srgbClr val="00B050"/>
                </a:solidFill>
                <a:effectLst>
                  <a:outerShdw blurRad="76200" dist="50800" dir="5400000" algn="tl" rotWithShape="0">
                    <a:srgbClr val="000000">
                      <a:alpha val="65000"/>
                    </a:srgbClr>
                  </a:outerShdw>
                </a:effectLst>
                <a:latin typeface="金梅毛顏楷國際碼" panose="02010509060101010101" pitchFamily="49" charset="-120"/>
                <a:ea typeface="金梅毛顏楷國際碼" panose="02010509060101010101" pitchFamily="49" charset="-120"/>
              </a:rPr>
              <a:t>知識社會學</a:t>
            </a:r>
            <a:r>
              <a:rPr lang="en-US" altLang="zh-TW" sz="5400" b="1" spc="50" dirty="0">
                <a:ln w="11430"/>
                <a:solidFill>
                  <a:srgbClr val="00B050"/>
                </a:solidFill>
                <a:effectLst>
                  <a:outerShdw blurRad="76200" dist="50800" dir="5400000" algn="tl" rotWithShape="0">
                    <a:srgbClr val="000000">
                      <a:alpha val="65000"/>
                    </a:srgbClr>
                  </a:outerShdw>
                </a:effectLst>
                <a:latin typeface="金梅毛顏楷國際碼" panose="02010509060101010101" pitchFamily="49" charset="-120"/>
                <a:ea typeface="金梅毛顏楷國際碼" panose="02010509060101010101" pitchFamily="49" charset="-120"/>
              </a:rPr>
              <a:t>)</a:t>
            </a:r>
            <a:endParaRPr lang="zh-TW" altLang="en-US" sz="5400" b="1" spc="50" dirty="0">
              <a:ln w="11430"/>
              <a:solidFill>
                <a:srgbClr val="00B050"/>
              </a:solidFill>
              <a:effectLst>
                <a:outerShdw blurRad="76200" dist="50800" dir="5400000" algn="tl" rotWithShape="0">
                  <a:srgbClr val="000000">
                    <a:alpha val="65000"/>
                  </a:srgbClr>
                </a:outerShdw>
              </a:effectLst>
              <a:latin typeface="金梅毛顏楷國際碼" panose="02010509060101010101" pitchFamily="49" charset="-120"/>
              <a:ea typeface="金梅毛顏楷國際碼" panose="02010509060101010101" pitchFamily="49" charset="-120"/>
            </a:endParaRPr>
          </a:p>
        </p:txBody>
      </p:sp>
      <p:pic>
        <p:nvPicPr>
          <p:cNvPr id="12"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356100" y="34290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432" fill="hold"/>
                                        <p:tgtEl>
                                          <p:spTgt spid="12"/>
                                        </p:tgtEl>
                                      </p:cBhvr>
                                    </p:cmd>
                                  </p:childTnLst>
                                </p:cTn>
                              </p:par>
                            </p:childTnLst>
                          </p:cTn>
                        </p:par>
                      </p:childTnLst>
                    </p:cTn>
                  </p:par>
                </p:childTnLst>
              </p:cTn>
              <p:nextCondLst>
                <p:cond evt="onClick" delay="0">
                  <p:tgtEl>
                    <p:spTgt spid="12"/>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971550" y="1052513"/>
          <a:ext cx="7200900" cy="4114800"/>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0000"/>
                    </a:ext>
                  </a:extLst>
                </a:gridCol>
              </a:tblGrid>
              <a:tr h="3528392">
                <a:tc>
                  <a:txBody>
                    <a:bodyPr/>
                    <a:lstStyle/>
                    <a:p>
                      <a:pPr marL="0" algn="l" defTabSz="914400" rtl="0" eaLnBrk="1" latinLnBrk="0" hangingPunct="1">
                        <a:buFont typeface="Wingdings" pitchFamily="2" charset="2"/>
                        <a:buNone/>
                        <a:defRPr/>
                      </a:pPr>
                      <a:r>
                        <a:rPr lang="zh-TW" altLang="en-US" sz="2400" b="1" dirty="0">
                          <a:ea typeface="標楷體" pitchFamily="65" charset="-120"/>
                        </a:rPr>
                        <a:t>　</a:t>
                      </a:r>
                      <a:r>
                        <a:rPr lang="en-US" altLang="zh-TW" sz="2400" b="1" kern="1200" dirty="0">
                          <a:solidFill>
                            <a:schemeClr val="tx2">
                              <a:lumMod val="25000"/>
                            </a:schemeClr>
                          </a:solidFill>
                          <a:effectLst>
                            <a:outerShdw blurRad="38100" dist="38100" dir="2700000" algn="tl">
                              <a:srgbClr val="000000">
                                <a:alpha val="43137"/>
                              </a:srgbClr>
                            </a:outerShdw>
                          </a:effectLst>
                          <a:latin typeface="標楷體" pitchFamily="65" charset="-120"/>
                          <a:ea typeface="標楷體" panose="03000509000000000000" pitchFamily="65" charset="-120"/>
                          <a:cs typeface="+mn-cs"/>
                        </a:rPr>
                        <a:t>6.</a:t>
                      </a:r>
                      <a:r>
                        <a:rPr lang="zh-TW" altLang="en-US" sz="2400" b="1" kern="1200" dirty="0">
                          <a:solidFill>
                            <a:schemeClr val="tx2">
                              <a:lumMod val="25000"/>
                            </a:schemeClr>
                          </a:solidFill>
                          <a:effectLst>
                            <a:outerShdw blurRad="38100" dist="38100" dir="2700000" algn="tl">
                              <a:srgbClr val="000000">
                                <a:alpha val="43137"/>
                              </a:srgbClr>
                            </a:outerShdw>
                          </a:effectLst>
                          <a:latin typeface="標楷體" pitchFamily="65" charset="-120"/>
                          <a:ea typeface="標楷體" panose="03000509000000000000" pitchFamily="65" charset="-120"/>
                          <a:cs typeface="+mn-cs"/>
                        </a:rPr>
                        <a:t>這些課程偏愛白人的、中產階級的歷史、經驗和文化資本，而拒絕納入低階層的通俗文化。</a:t>
                      </a:r>
                    </a:p>
                    <a:p>
                      <a:pPr marL="0" algn="l" defTabSz="914400" rtl="0" eaLnBrk="1" latinLnBrk="0" hangingPunct="1">
                        <a:buFont typeface="Wingdings" pitchFamily="2" charset="2"/>
                        <a:buNone/>
                        <a:defRPr/>
                      </a:pPr>
                      <a:endParaRPr lang="zh-TW" altLang="en-US" sz="2400" b="1" kern="1200" dirty="0">
                        <a:solidFill>
                          <a:schemeClr val="tx2">
                            <a:lumMod val="25000"/>
                          </a:schemeClr>
                        </a:solidFill>
                        <a:effectLst>
                          <a:outerShdw blurRad="38100" dist="38100" dir="2700000" algn="tl">
                            <a:srgbClr val="000000">
                              <a:alpha val="43137"/>
                            </a:srgbClr>
                          </a:outerShdw>
                        </a:effectLst>
                        <a:latin typeface="標楷體" pitchFamily="65" charset="-120"/>
                        <a:ea typeface="標楷體" panose="03000509000000000000" pitchFamily="65" charset="-120"/>
                        <a:cs typeface="+mn-cs"/>
                      </a:endParaRPr>
                    </a:p>
                    <a:p>
                      <a:pPr marL="0" algn="l" defTabSz="914400" rtl="0" eaLnBrk="1" latinLnBrk="0" hangingPunct="1">
                        <a:buFont typeface="Wingdings" pitchFamily="2" charset="2"/>
                        <a:buNone/>
                        <a:defRPr/>
                      </a:pPr>
                      <a:r>
                        <a:rPr lang="zh-TW" altLang="en-US" sz="2400" b="1" kern="1200" dirty="0">
                          <a:solidFill>
                            <a:schemeClr val="tx2">
                              <a:lumMod val="25000"/>
                            </a:schemeClr>
                          </a:solidFill>
                          <a:effectLst>
                            <a:outerShdw blurRad="38100" dist="38100" dir="2700000" algn="tl">
                              <a:srgbClr val="000000">
                                <a:alpha val="43137"/>
                              </a:srgbClr>
                            </a:outerShdw>
                          </a:effectLst>
                          <a:latin typeface="標楷體" pitchFamily="65" charset="-120"/>
                          <a:ea typeface="標楷體" panose="03000509000000000000" pitchFamily="65" charset="-120"/>
                          <a:cs typeface="+mn-cs"/>
                        </a:rPr>
                        <a:t>　</a:t>
                      </a:r>
                      <a:r>
                        <a:rPr lang="en-US" altLang="zh-TW" sz="2400" b="1" kern="1200" dirty="0">
                          <a:solidFill>
                            <a:schemeClr val="tx2">
                              <a:lumMod val="25000"/>
                            </a:schemeClr>
                          </a:solidFill>
                          <a:effectLst>
                            <a:outerShdw blurRad="38100" dist="38100" dir="2700000" algn="tl">
                              <a:srgbClr val="000000">
                                <a:alpha val="43137"/>
                              </a:srgbClr>
                            </a:outerShdw>
                          </a:effectLst>
                          <a:latin typeface="標楷體" pitchFamily="65" charset="-120"/>
                          <a:ea typeface="標楷體" panose="03000509000000000000" pitchFamily="65" charset="-120"/>
                          <a:cs typeface="+mn-cs"/>
                        </a:rPr>
                        <a:t>7.</a:t>
                      </a:r>
                      <a:r>
                        <a:rPr lang="zh-TW" altLang="en-US" sz="2400" b="1" kern="1200" dirty="0">
                          <a:solidFill>
                            <a:schemeClr val="tx2">
                              <a:lumMod val="25000"/>
                            </a:schemeClr>
                          </a:solidFill>
                          <a:effectLst>
                            <a:outerShdw blurRad="38100" dist="38100" dir="2700000" algn="tl">
                              <a:srgbClr val="000000">
                                <a:alpha val="43137"/>
                              </a:srgbClr>
                            </a:outerShdw>
                          </a:effectLst>
                          <a:latin typeface="標楷體" pitchFamily="65" charset="-120"/>
                          <a:ea typeface="標楷體" panose="03000509000000000000" pitchFamily="65" charset="-120"/>
                          <a:cs typeface="+mn-cs"/>
                        </a:rPr>
                        <a:t>權力與經濟支配勢力相結合，建構了知識的合法性，學校課程之實施，旨在鞏固社會階層結構並維持社會現狀（</a:t>
                      </a:r>
                      <a:r>
                        <a:rPr lang="en-US" altLang="zh-TW" sz="2400" b="1" kern="1200" dirty="0">
                          <a:solidFill>
                            <a:schemeClr val="tx2">
                              <a:lumMod val="25000"/>
                            </a:schemeClr>
                          </a:solidFill>
                          <a:effectLst>
                            <a:outerShdw blurRad="38100" dist="38100" dir="2700000" algn="tl">
                              <a:srgbClr val="000000">
                                <a:alpha val="43137"/>
                              </a:srgbClr>
                            </a:outerShdw>
                          </a:effectLst>
                          <a:latin typeface="標楷體" pitchFamily="65" charset="-120"/>
                          <a:ea typeface="標楷體" panose="03000509000000000000" pitchFamily="65" charset="-120"/>
                          <a:cs typeface="+mn-cs"/>
                        </a:rPr>
                        <a:t>status quo</a:t>
                      </a:r>
                      <a:r>
                        <a:rPr lang="zh-TW" altLang="en-US" sz="2400" b="1" kern="1200" dirty="0">
                          <a:solidFill>
                            <a:schemeClr val="tx2">
                              <a:lumMod val="25000"/>
                            </a:schemeClr>
                          </a:solidFill>
                          <a:effectLst>
                            <a:outerShdw blurRad="38100" dist="38100" dir="2700000" algn="tl">
                              <a:srgbClr val="000000">
                                <a:alpha val="43137"/>
                              </a:srgbClr>
                            </a:outerShdw>
                          </a:effectLst>
                          <a:latin typeface="標楷體" pitchFamily="65" charset="-120"/>
                          <a:ea typeface="標楷體" panose="03000509000000000000" pitchFamily="65" charset="-120"/>
                          <a:cs typeface="+mn-cs"/>
                        </a:rPr>
                        <a:t>）。</a:t>
                      </a:r>
                    </a:p>
                    <a:p>
                      <a:pPr>
                        <a:defRPr/>
                      </a:pPr>
                      <a:endParaRPr lang="zh-TW" altLang="en-US" sz="2400" b="1" dirty="0">
                        <a:latin typeface="標楷體" pitchFamily="65" charset="-120"/>
                      </a:endParaRPr>
                    </a:p>
                    <a:p>
                      <a:pPr marL="0" algn="l" defTabSz="914400" rtl="0" eaLnBrk="1" latinLnBrk="0" hangingPunct="1">
                        <a:buFont typeface="Wingdings" pitchFamily="2" charset="2"/>
                        <a:buNone/>
                        <a:defRPr/>
                      </a:pPr>
                      <a:r>
                        <a:rPr lang="zh-TW" altLang="en-US" sz="2400" b="1" dirty="0">
                          <a:latin typeface="標楷體" pitchFamily="65" charset="-120"/>
                        </a:rPr>
                        <a:t>　</a:t>
                      </a:r>
                      <a:r>
                        <a:rPr lang="en-US" altLang="zh-TW" sz="2400" b="1" kern="1200" dirty="0">
                          <a:solidFill>
                            <a:schemeClr val="tx2">
                              <a:lumMod val="25000"/>
                            </a:schemeClr>
                          </a:solidFill>
                          <a:latin typeface="標楷體" pitchFamily="65" charset="-120"/>
                          <a:ea typeface="標楷體" panose="03000509000000000000" pitchFamily="65" charset="-120"/>
                          <a:cs typeface="+mn-cs"/>
                        </a:rPr>
                        <a:t>8.</a:t>
                      </a:r>
                      <a:r>
                        <a:rPr lang="zh-TW" altLang="en-US" sz="2400" b="1" kern="1200" dirty="0">
                          <a:solidFill>
                            <a:schemeClr val="tx2">
                              <a:lumMod val="25000"/>
                            </a:schemeClr>
                          </a:solidFill>
                          <a:latin typeface="標楷體" pitchFamily="65" charset="-120"/>
                          <a:ea typeface="標楷體" panose="03000509000000000000" pitchFamily="65" charset="-120"/>
                          <a:cs typeface="+mn-cs"/>
                        </a:rPr>
                        <a:t>只關心學校教育的輸入輸出</a:t>
                      </a:r>
                    </a:p>
                    <a:p>
                      <a:pPr marL="0" algn="l" defTabSz="914400" rtl="0" eaLnBrk="1" latinLnBrk="0" hangingPunct="1">
                        <a:buFont typeface="Wingdings" pitchFamily="2" charset="2"/>
                        <a:buNone/>
                        <a:defRPr/>
                      </a:pPr>
                      <a:endParaRPr lang="zh-TW" altLang="en-US" sz="2400" b="1" kern="1200" dirty="0">
                        <a:solidFill>
                          <a:schemeClr val="tx2">
                            <a:lumMod val="25000"/>
                          </a:schemeClr>
                        </a:solidFill>
                        <a:latin typeface="標楷體" pitchFamily="65" charset="-120"/>
                        <a:ea typeface="標楷體" panose="03000509000000000000" pitchFamily="65" charset="-120"/>
                        <a:cs typeface="+mn-cs"/>
                      </a:endParaRPr>
                    </a:p>
                    <a:p>
                      <a:pPr marL="0" algn="l" defTabSz="914400" rtl="0" eaLnBrk="1" latinLnBrk="0" hangingPunct="1">
                        <a:buFont typeface="Wingdings" pitchFamily="2" charset="2"/>
                        <a:buNone/>
                        <a:defRPr/>
                      </a:pPr>
                      <a:r>
                        <a:rPr lang="zh-TW" altLang="en-US" sz="2400" b="1" kern="1200" dirty="0">
                          <a:solidFill>
                            <a:schemeClr val="tx2">
                              <a:lumMod val="25000"/>
                            </a:schemeClr>
                          </a:solidFill>
                          <a:latin typeface="標楷體" pitchFamily="65" charset="-120"/>
                          <a:ea typeface="標楷體" panose="03000509000000000000" pitchFamily="65" charset="-120"/>
                          <a:cs typeface="+mn-cs"/>
                        </a:rPr>
                        <a:t>　</a:t>
                      </a:r>
                      <a:r>
                        <a:rPr lang="en-US" altLang="zh-TW" sz="2400" b="1" kern="1200" dirty="0">
                          <a:solidFill>
                            <a:schemeClr val="tx2">
                              <a:lumMod val="25000"/>
                            </a:schemeClr>
                          </a:solidFill>
                          <a:latin typeface="標楷體" pitchFamily="65" charset="-120"/>
                          <a:ea typeface="標楷體" panose="03000509000000000000" pitchFamily="65" charset="-120"/>
                          <a:cs typeface="+mn-cs"/>
                        </a:rPr>
                        <a:t>9.</a:t>
                      </a:r>
                      <a:r>
                        <a:rPr lang="zh-TW" altLang="en-US" sz="2400" b="1" kern="1200" dirty="0">
                          <a:solidFill>
                            <a:schemeClr val="tx2">
                              <a:lumMod val="25000"/>
                            </a:schemeClr>
                          </a:solidFill>
                          <a:latin typeface="標楷體" pitchFamily="65" charset="-120"/>
                          <a:ea typeface="標楷體" panose="03000509000000000000" pitchFamily="65" charset="-120"/>
                          <a:cs typeface="+mn-cs"/>
                        </a:rPr>
                        <a:t>低階兒童成就差，歸因於其本身智力低及家庭文化，不質疑知識　分組　等因素</a:t>
                      </a:r>
                    </a:p>
                  </a:txBody>
                  <a:tcPr marL="91441" marR="91441">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BDB77"/>
                    </a:solidFill>
                  </a:tcPr>
                </a:tc>
                <a:extLst>
                  <a:ext uri="{0D108BD9-81ED-4DB2-BD59-A6C34878D82A}">
                    <a16:rowId xmlns:a16="http://schemas.microsoft.com/office/drawing/2014/main" val="10000"/>
                  </a:ext>
                </a:extLst>
              </a:tr>
            </a:tbl>
          </a:graphicData>
        </a:graphic>
      </p:graphicFrame>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702"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22530" name="矩形 3"/>
          <p:cNvSpPr>
            <a:spLocks noChangeArrowheads="1"/>
          </p:cNvSpPr>
          <p:nvPr/>
        </p:nvSpPr>
        <p:spPr bwMode="auto">
          <a:xfrm>
            <a:off x="539750" y="819150"/>
            <a:ext cx="8496300" cy="1385888"/>
          </a:xfrm>
          <a:prstGeom prst="rect">
            <a:avLst/>
          </a:prstGeom>
          <a:noFill/>
          <a:ln w="9525">
            <a:noFill/>
            <a:miter lim="800000"/>
            <a:headEnd/>
            <a:tailEnd/>
          </a:ln>
        </p:spPr>
        <p:txBody>
          <a:bodyPr>
            <a:spAutoFit/>
          </a:bodyPr>
          <a:lstStyle/>
          <a:p>
            <a:r>
              <a:rPr lang="zh-TW" altLang="en-US" b="1">
                <a:solidFill>
                  <a:schemeClr val="bg2"/>
                </a:solidFill>
                <a:latin typeface="標楷體" pitchFamily="65" charset="-120"/>
              </a:rPr>
              <a:t>二、課程與社會階層的「符應」與「再製」</a:t>
            </a:r>
          </a:p>
          <a:p>
            <a:r>
              <a:rPr lang="zh-TW" altLang="en-US" b="1">
                <a:solidFill>
                  <a:schemeClr val="bg2"/>
                </a:solidFill>
                <a:latin typeface="標楷體" pitchFamily="65" charset="-120"/>
              </a:rPr>
              <a:t>－新教育社會學與新馬克思主義開展了課程社會學研究領域</a:t>
            </a:r>
          </a:p>
        </p:txBody>
      </p:sp>
      <p:cxnSp>
        <p:nvCxnSpPr>
          <p:cNvPr id="5" name="直線接點 4"/>
          <p:cNvCxnSpPr/>
          <p:nvPr/>
        </p:nvCxnSpPr>
        <p:spPr>
          <a:xfrm>
            <a:off x="468313" y="2276475"/>
            <a:ext cx="8135937"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
        <p:nvSpPr>
          <p:cNvPr id="3" name="圓角矩形 2"/>
          <p:cNvSpPr/>
          <p:nvPr/>
        </p:nvSpPr>
        <p:spPr>
          <a:xfrm>
            <a:off x="900113" y="2492375"/>
            <a:ext cx="7488237" cy="2232025"/>
          </a:xfrm>
          <a:prstGeom prst="roundRect">
            <a:avLst/>
          </a:prstGeom>
          <a:solidFill>
            <a:schemeClr val="tx2">
              <a:lumMod val="75000"/>
            </a:schemeClr>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2400" b="1" dirty="0">
                <a:latin typeface="標楷體" panose="03000509000000000000" pitchFamily="65" charset="-120"/>
                <a:ea typeface="標楷體" panose="03000509000000000000" pitchFamily="65" charset="-120"/>
              </a:rPr>
              <a:t>（一）包爾斯等人提出資本主義社會的需求與學校所履行的功能直接符應的理論（</a:t>
            </a:r>
            <a:r>
              <a:rPr lang="en-US" altLang="zh-TW" sz="2400" b="1" dirty="0">
                <a:latin typeface="標楷體" panose="03000509000000000000" pitchFamily="65" charset="-120"/>
                <a:ea typeface="標楷體" panose="03000509000000000000" pitchFamily="65" charset="-120"/>
              </a:rPr>
              <a:t>correspondence theory</a:t>
            </a:r>
            <a:r>
              <a:rPr lang="zh-TW" altLang="en-US" sz="2400" b="1" dirty="0">
                <a:latin typeface="標楷體" panose="03000509000000000000" pitchFamily="65" charset="-120"/>
                <a:ea typeface="標楷體" panose="03000509000000000000" pitchFamily="65" charset="-120"/>
              </a:rPr>
              <a:t>）。他們認為美國公共教育所要實施的目標，乃在為資本階級服務。同時使學生相信社會制度是公平合理的。</a:t>
            </a:r>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6224"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6" name="圓角矩形 5"/>
          <p:cNvSpPr/>
          <p:nvPr/>
        </p:nvSpPr>
        <p:spPr>
          <a:xfrm>
            <a:off x="927100" y="1268413"/>
            <a:ext cx="7488238" cy="2232025"/>
          </a:xfrm>
          <a:prstGeom prst="roundRect">
            <a:avLst/>
          </a:prstGeom>
          <a:solidFill>
            <a:srgbClr val="B60684"/>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2400" b="1" dirty="0">
                <a:latin typeface="標楷體" panose="03000509000000000000" pitchFamily="65" charset="-120"/>
                <a:ea typeface="標楷體" panose="03000509000000000000" pitchFamily="65" charset="-120"/>
              </a:rPr>
              <a:t>（二）新馬克思主義者認為：在資本主義社會中，學校的中心任務乃在再製勞工階級。這項任務可分為兩方面，一是職業技能的訓練；另一則是適當態度與氣質的發展。最重要的是要使人們接受自己階級的角色，並認為這是公平而不可避免的。</a:t>
            </a:r>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4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8" cstate="print"/>
          <a:srcRect/>
          <a:stretch>
            <a:fillRect/>
          </a:stretch>
        </a:blipFill>
        <a:effectLst/>
      </p:bgPr>
    </p:bg>
    <p:spTree>
      <p:nvGrpSpPr>
        <p:cNvPr id="1" name=""/>
        <p:cNvGrpSpPr/>
        <p:nvPr/>
      </p:nvGrpSpPr>
      <p:grpSpPr>
        <a:xfrm>
          <a:off x="0" y="0"/>
          <a:ext cx="0" cy="0"/>
          <a:chOff x="0" y="0"/>
          <a:chExt cx="0" cy="0"/>
        </a:xfrm>
      </p:grpSpPr>
      <p:sp>
        <p:nvSpPr>
          <p:cNvPr id="5" name="圓角矩形 4"/>
          <p:cNvSpPr/>
          <p:nvPr/>
        </p:nvSpPr>
        <p:spPr>
          <a:xfrm>
            <a:off x="927100" y="1052513"/>
            <a:ext cx="7677150" cy="4752975"/>
          </a:xfrm>
          <a:prstGeom prst="roundRect">
            <a:avLst/>
          </a:prstGeom>
          <a:solidFill>
            <a:srgbClr val="008000"/>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buFont typeface="Wingdings" pitchFamily="2" charset="2"/>
              <a:buNone/>
              <a:defRPr/>
            </a:pPr>
            <a:r>
              <a:rPr lang="zh-TW" altLang="en-US" sz="2400" b="1" dirty="0">
                <a:latin typeface="標楷體" panose="03000509000000000000" pitchFamily="65" charset="-120"/>
                <a:ea typeface="標楷體" panose="03000509000000000000" pitchFamily="65" charset="-120"/>
              </a:rPr>
              <a:t>（三）</a:t>
            </a:r>
            <a:r>
              <a:rPr lang="en-US" altLang="zh-TW" sz="2400" b="1" dirty="0">
                <a:latin typeface="標楷體" panose="03000509000000000000" pitchFamily="65" charset="-120"/>
                <a:ea typeface="標楷體" panose="03000509000000000000" pitchFamily="65" charset="-120"/>
              </a:rPr>
              <a:t>1970</a:t>
            </a:r>
            <a:r>
              <a:rPr lang="zh-TW" altLang="en-US" sz="2400" b="1" dirty="0">
                <a:latin typeface="標楷體" panose="03000509000000000000" pitchFamily="65" charset="-120"/>
                <a:ea typeface="標楷體" panose="03000509000000000000" pitchFamily="65" charset="-120"/>
              </a:rPr>
              <a:t>年代後，新教育社會學主張</a:t>
            </a:r>
            <a:endParaRPr lang="en-US" altLang="zh-TW" sz="24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endParaRPr lang="zh-TW" altLang="en-US" sz="8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r>
              <a:rPr lang="zh-TW" altLang="en-US" sz="2400" b="1" dirty="0">
                <a:latin typeface="標楷體" panose="03000509000000000000" pitchFamily="65" charset="-120"/>
                <a:ea typeface="標楷體" panose="03000509000000000000" pitchFamily="65" charset="-120"/>
              </a:rPr>
              <a:t>　１．研究重點：知識的組織　分配　傳遞　　　</a:t>
            </a:r>
          </a:p>
          <a:p>
            <a:pPr>
              <a:lnSpc>
                <a:spcPct val="90000"/>
              </a:lnSpc>
              <a:buFont typeface="Wingdings" pitchFamily="2" charset="2"/>
              <a:buNone/>
              <a:defRPr/>
            </a:pPr>
            <a:r>
              <a:rPr lang="zh-TW" altLang="en-US" sz="2400" b="1" dirty="0">
                <a:latin typeface="標楷體" panose="03000509000000000000" pitchFamily="65" charset="-120"/>
                <a:ea typeface="標楷體" panose="03000509000000000000" pitchFamily="65" charset="-120"/>
              </a:rPr>
              <a:t>　　　　　　　　評鑑及師生互動</a:t>
            </a:r>
            <a:endParaRPr lang="en-US" altLang="zh-TW" sz="24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endParaRPr lang="zh-TW" altLang="en-US" sz="8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r>
              <a:rPr lang="zh-TW" altLang="en-US" sz="2400" b="1" dirty="0">
                <a:latin typeface="標楷體" panose="03000509000000000000" pitchFamily="65" charset="-120"/>
                <a:ea typeface="標楷體" panose="03000509000000000000" pitchFamily="65" charset="-120"/>
              </a:rPr>
              <a:t>　２．研究取向：</a:t>
            </a:r>
            <a:endParaRPr lang="en-US" altLang="zh-TW" sz="24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endParaRPr lang="zh-TW" altLang="en-US" sz="8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r>
              <a:rPr lang="zh-TW" altLang="en-US" sz="2400" b="1" dirty="0">
                <a:latin typeface="標楷體" panose="03000509000000000000" pitchFamily="65" charset="-120"/>
                <a:ea typeface="標楷體" panose="03000509000000000000" pitchFamily="65" charset="-120"/>
              </a:rPr>
              <a:t>　　</a:t>
            </a:r>
            <a:r>
              <a:rPr lang="en-US" altLang="zh-TW" sz="2400" b="1" dirty="0">
                <a:latin typeface="標楷體" panose="03000509000000000000" pitchFamily="65" charset="-120"/>
                <a:ea typeface="標楷體" panose="03000509000000000000" pitchFamily="65" charset="-120"/>
              </a:rPr>
              <a:t>1)</a:t>
            </a:r>
            <a:r>
              <a:rPr lang="zh-TW" altLang="en-US" sz="2400" b="1" dirty="0">
                <a:latin typeface="標楷體" panose="03000509000000000000" pitchFamily="65" charset="-120"/>
                <a:ea typeface="標楷體" panose="03000509000000000000" pitchFamily="65" charset="-120"/>
              </a:rPr>
              <a:t>知識的權力分配與社會控制</a:t>
            </a:r>
            <a:endParaRPr lang="en-US" altLang="zh-TW" sz="24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endParaRPr lang="zh-TW" altLang="en-US" sz="8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r>
              <a:rPr lang="zh-TW" altLang="en-US" sz="2400" b="1" dirty="0">
                <a:latin typeface="標楷體" panose="03000509000000000000" pitchFamily="65" charset="-120"/>
                <a:ea typeface="標楷體" panose="03000509000000000000" pitchFamily="65" charset="-120"/>
              </a:rPr>
              <a:t>　　</a:t>
            </a:r>
            <a:r>
              <a:rPr lang="en-US" altLang="zh-TW" sz="2400" b="1" dirty="0">
                <a:latin typeface="標楷體" panose="03000509000000000000" pitchFamily="65" charset="-120"/>
                <a:ea typeface="標楷體" panose="03000509000000000000" pitchFamily="65" charset="-120"/>
              </a:rPr>
              <a:t>2)</a:t>
            </a:r>
            <a:r>
              <a:rPr lang="zh-TW" altLang="en-US" sz="2400" b="1" dirty="0">
                <a:latin typeface="標楷體" panose="03000509000000000000" pitchFamily="65" charset="-120"/>
                <a:ea typeface="標楷體" panose="03000509000000000000" pitchFamily="65" charset="-120"/>
              </a:rPr>
              <a:t>教育過程中，師生對知識的建構</a:t>
            </a:r>
            <a:endParaRPr lang="en-US" altLang="zh-TW" sz="24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endParaRPr lang="zh-TW" altLang="en-US" sz="8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r>
              <a:rPr lang="zh-TW" altLang="en-US" sz="2400" b="1" dirty="0">
                <a:latin typeface="標楷體" panose="03000509000000000000" pitchFamily="65" charset="-120"/>
                <a:ea typeface="標楷體" panose="03000509000000000000" pitchFamily="65" charset="-120"/>
              </a:rPr>
              <a:t>　　*</a:t>
            </a:r>
            <a:r>
              <a:rPr lang="en-US" altLang="zh-TW" sz="2400" b="1" dirty="0">
                <a:latin typeface="標楷體" panose="03000509000000000000" pitchFamily="65" charset="-120"/>
                <a:ea typeface="標楷體" panose="03000509000000000000" pitchFamily="65" charset="-120"/>
              </a:rPr>
              <a:t>M. Young</a:t>
            </a:r>
            <a:r>
              <a:rPr lang="zh-TW" altLang="en-US" sz="2400" b="1" dirty="0">
                <a:latin typeface="標楷體" panose="03000509000000000000" pitchFamily="65" charset="-120"/>
                <a:ea typeface="標楷體" panose="03000509000000000000" pitchFamily="65" charset="-120"/>
              </a:rPr>
              <a:t>主張知識是社會建構，而課程是社會　</a:t>
            </a:r>
            <a:endParaRPr lang="en-US" altLang="zh-TW" sz="24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r>
              <a:rPr lang="zh-TW" altLang="en-US" sz="2400" b="1" dirty="0">
                <a:latin typeface="標楷體" panose="03000509000000000000" pitchFamily="65" charset="-120"/>
                <a:ea typeface="標楷體" panose="03000509000000000000" pitchFamily="65" charset="-120"/>
              </a:rPr>
              <a:t>　　組織的知識；而呈現在學校課程上的知識，要</a:t>
            </a:r>
            <a:endParaRPr lang="en-US" altLang="zh-TW" sz="24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r>
              <a:rPr lang="zh-TW" altLang="en-US" sz="2400" b="1" dirty="0">
                <a:latin typeface="標楷體" panose="03000509000000000000" pitchFamily="65" charset="-120"/>
                <a:ea typeface="標楷體" panose="03000509000000000000" pitchFamily="65" charset="-120"/>
              </a:rPr>
              <a:t>　　給誰及如何傳授都和社會組織結構有關並反</a:t>
            </a:r>
            <a:endParaRPr lang="en-US" altLang="zh-TW" sz="24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r>
              <a:rPr lang="zh-TW" altLang="en-US" sz="2400" b="1" dirty="0">
                <a:latin typeface="標楷體" panose="03000509000000000000" pitchFamily="65" charset="-120"/>
                <a:ea typeface="標楷體" panose="03000509000000000000" pitchFamily="65" charset="-120"/>
              </a:rPr>
              <a:t>　　映社會權力與控制</a:t>
            </a:r>
            <a:endParaRPr lang="en-US" altLang="zh-TW" sz="24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endParaRPr lang="zh-TW" altLang="en-US" sz="800" b="1" dirty="0">
              <a:latin typeface="標楷體" panose="03000509000000000000" pitchFamily="65" charset="-120"/>
              <a:ea typeface="標楷體" panose="03000509000000000000" pitchFamily="65" charset="-120"/>
            </a:endParaRPr>
          </a:p>
          <a:p>
            <a:pPr>
              <a:lnSpc>
                <a:spcPct val="90000"/>
              </a:lnSpc>
              <a:buFont typeface="Wingdings" pitchFamily="2" charset="2"/>
              <a:buNone/>
              <a:defRPr/>
            </a:pPr>
            <a:r>
              <a:rPr lang="en-US" altLang="zh-TW" sz="2400" b="1" dirty="0">
                <a:latin typeface="標楷體" panose="03000509000000000000" pitchFamily="65" charset="-120"/>
                <a:ea typeface="標楷體" panose="03000509000000000000" pitchFamily="65" charset="-120"/>
              </a:rPr>
              <a:t>    ex:</a:t>
            </a:r>
            <a:r>
              <a:rPr lang="zh-TW" altLang="en-US" sz="2400" b="1" dirty="0">
                <a:latin typeface="標楷體" panose="03000509000000000000" pitchFamily="65" charset="-120"/>
                <a:ea typeface="標楷體" panose="03000509000000000000" pitchFamily="65" charset="-120"/>
              </a:rPr>
              <a:t>主科　／副科；　　前段／後段班</a:t>
            </a:r>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cstate="print"/>
          <a:srcRect/>
          <a:stretch>
            <a:fillRect/>
          </a:stretch>
        </p:blipFill>
        <p:spPr bwMode="auto">
          <a:xfrm>
            <a:off x="4419600" y="3276600"/>
            <a:ext cx="304800" cy="304800"/>
          </a:xfrm>
          <a:prstGeom prst="rect">
            <a:avLst/>
          </a:prstGeom>
          <a:noFill/>
          <a:ln w="9525">
            <a:noFill/>
            <a:miter lim="800000"/>
            <a:headEnd/>
            <a:tailEnd/>
          </a:ln>
        </p:spPr>
      </p:pic>
      <p:pic>
        <p:nvPicPr>
          <p:cNvPr id="4" name="錄製的聲音">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cstate="print"/>
          <a:srcRect/>
          <a:stretch>
            <a:fillRect/>
          </a:stretch>
        </p:blipFill>
        <p:spPr bwMode="auto">
          <a:xfrm>
            <a:off x="4419600" y="3276600"/>
            <a:ext cx="304800" cy="304800"/>
          </a:xfrm>
          <a:prstGeom prst="rect">
            <a:avLst/>
          </a:prstGeom>
          <a:noFill/>
          <a:ln w="9525">
            <a:noFill/>
            <a:miter lim="800000"/>
            <a:headEnd/>
            <a:tailEnd/>
          </a:ln>
        </p:spPr>
      </p:pic>
      <p:pic>
        <p:nvPicPr>
          <p:cNvPr id="6" name="錄製的聲音">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2"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4"/>
                                        </p:tgtEl>
                                      </p:cBhvr>
                                    </p:cmd>
                                  </p:childTnLst>
                                </p:cTn>
                              </p:par>
                            </p:childTnLst>
                          </p:cTn>
                        </p:par>
                      </p:childTnLst>
                    </p:cTn>
                  </p:par>
                </p:childTnLst>
              </p:cTn>
              <p:nextCondLst>
                <p:cond evt="onClick" delay="0">
                  <p:tgtEl>
                    <p:spTgt spid="4"/>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49369" fill="hold"/>
                                        <p:tgtEl>
                                          <p:spTgt spid="6"/>
                                        </p:tgtEl>
                                      </p:cBhvr>
                                    </p:cmd>
                                  </p:childTnLst>
                                </p:cTn>
                              </p:par>
                            </p:childTnLst>
                          </p:cTn>
                        </p:par>
                      </p:childTnLst>
                    </p:cTn>
                  </p:par>
                </p:childTnLst>
              </p:cTn>
              <p:nextCondLst>
                <p:cond evt="onClick" delay="0">
                  <p:tgtEl>
                    <p:spTgt spid="6"/>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14338" name="矩形 1"/>
          <p:cNvSpPr>
            <a:spLocks noChangeArrowheads="1"/>
          </p:cNvSpPr>
          <p:nvPr/>
        </p:nvSpPr>
        <p:spPr bwMode="auto">
          <a:xfrm>
            <a:off x="1187450" y="2132013"/>
            <a:ext cx="7200900" cy="3386137"/>
          </a:xfrm>
          <a:prstGeom prst="rect">
            <a:avLst/>
          </a:prstGeom>
          <a:noFill/>
          <a:ln w="9525">
            <a:noFill/>
            <a:miter lim="800000"/>
            <a:headEnd/>
            <a:tailEnd/>
          </a:ln>
        </p:spPr>
        <p:txBody>
          <a:bodyPr>
            <a:spAutoFit/>
          </a:bodyPr>
          <a:lstStyle/>
          <a:p>
            <a:r>
              <a:rPr lang="en-US" altLang="zh-TW" sz="2200" b="1">
                <a:solidFill>
                  <a:schemeClr val="bg2"/>
                </a:solidFill>
                <a:latin typeface="標楷體" pitchFamily="65" charset="-120"/>
              </a:rPr>
              <a:t>1.</a:t>
            </a:r>
            <a:r>
              <a:rPr lang="zh-TW" altLang="en-US" sz="2200" b="1">
                <a:solidFill>
                  <a:schemeClr val="bg2"/>
                </a:solidFill>
                <a:latin typeface="標楷體" pitchFamily="65" charset="-120"/>
              </a:rPr>
              <a:t>聚集型</a:t>
            </a:r>
            <a:r>
              <a:rPr lang="zh-TW" altLang="en-US" sz="2200" b="1">
                <a:solidFill>
                  <a:schemeClr val="bg2"/>
                </a:solidFill>
                <a:latin typeface="Times New Roman" pitchFamily="18" charset="0"/>
                <a:cs typeface="Times New Roman" pitchFamily="18" charset="0"/>
              </a:rPr>
              <a:t>（</a:t>
            </a:r>
            <a:r>
              <a:rPr lang="en-US" altLang="zh-TW" sz="2200" b="1">
                <a:solidFill>
                  <a:schemeClr val="bg2"/>
                </a:solidFill>
                <a:latin typeface="Times New Roman" pitchFamily="18" charset="0"/>
                <a:cs typeface="Times New Roman" pitchFamily="18" charset="0"/>
              </a:rPr>
              <a:t>collection code</a:t>
            </a:r>
            <a:r>
              <a:rPr lang="zh-TW" altLang="en-US" sz="2200" b="1">
                <a:solidFill>
                  <a:schemeClr val="bg2"/>
                </a:solidFill>
                <a:latin typeface="Times New Roman" pitchFamily="18" charset="0"/>
                <a:cs typeface="Times New Roman" pitchFamily="18" charset="0"/>
              </a:rPr>
              <a:t>）－</a:t>
            </a:r>
            <a:r>
              <a:rPr lang="zh-TW" altLang="en-US" sz="2200" b="1">
                <a:solidFill>
                  <a:schemeClr val="bg2"/>
                </a:solidFill>
                <a:latin typeface="標楷體" pitchFamily="65" charset="-120"/>
              </a:rPr>
              <a:t>課程界限分明。聚集型課程傾向於維持社會現狀，透過課程的分化以培養不同階層的人才。此類課程的評鑑方式強調學生對事實知識的記憶。知識被視為私人財產，可以聚集</a:t>
            </a:r>
            <a:endParaRPr lang="en-US" altLang="zh-TW" sz="2200" b="1">
              <a:solidFill>
                <a:schemeClr val="bg2"/>
              </a:solidFill>
              <a:latin typeface="標楷體" pitchFamily="65" charset="-120"/>
            </a:endParaRPr>
          </a:p>
          <a:p>
            <a:endParaRPr lang="zh-TW" altLang="en-US" sz="800" b="1">
              <a:solidFill>
                <a:schemeClr val="bg2"/>
              </a:solidFill>
              <a:latin typeface="標楷體" pitchFamily="65" charset="-120"/>
            </a:endParaRPr>
          </a:p>
          <a:p>
            <a:r>
              <a:rPr lang="en-US" altLang="zh-TW" sz="2200" b="1">
                <a:solidFill>
                  <a:schemeClr val="bg2"/>
                </a:solidFill>
                <a:latin typeface="標楷體" pitchFamily="65" charset="-120"/>
              </a:rPr>
              <a:t>2.</a:t>
            </a:r>
            <a:r>
              <a:rPr lang="zh-TW" altLang="en-US" sz="2200" b="1">
                <a:solidFill>
                  <a:schemeClr val="bg2"/>
                </a:solidFill>
                <a:latin typeface="標楷體" pitchFamily="65" charset="-120"/>
              </a:rPr>
              <a:t>統合型</a:t>
            </a:r>
            <a:r>
              <a:rPr lang="zh-TW" altLang="en-US" sz="2200" b="1">
                <a:solidFill>
                  <a:schemeClr val="bg2"/>
                </a:solidFill>
                <a:latin typeface="Times New Roman" pitchFamily="18" charset="0"/>
              </a:rPr>
              <a:t>（</a:t>
            </a:r>
            <a:r>
              <a:rPr lang="en-US" altLang="zh-TW" sz="2200" b="1">
                <a:solidFill>
                  <a:schemeClr val="bg2"/>
                </a:solidFill>
                <a:latin typeface="Times New Roman" pitchFamily="18" charset="0"/>
              </a:rPr>
              <a:t>integrated code</a:t>
            </a:r>
            <a:r>
              <a:rPr lang="zh-TW" altLang="en-US" sz="2200" b="1">
                <a:solidFill>
                  <a:schemeClr val="bg2"/>
                </a:solidFill>
                <a:latin typeface="Times New Roman" pitchFamily="18" charset="0"/>
              </a:rPr>
              <a:t>）－</a:t>
            </a:r>
            <a:r>
              <a:rPr lang="zh-TW" altLang="en-US" sz="2200" b="1">
                <a:solidFill>
                  <a:schemeClr val="bg2"/>
                </a:solidFill>
                <a:latin typeface="標楷體" pitchFamily="65" charset="-120"/>
              </a:rPr>
              <a:t>統合型課程則是對社會現狀的挑戰，企圖透過課程的統合以消弭社會階層的界限。其評鑑標準著重於學生對教育內容的了解。對現狀的挑戰，知識是公有</a:t>
            </a:r>
            <a:endParaRPr lang="en-US" altLang="zh-TW" sz="2200" b="1">
              <a:solidFill>
                <a:schemeClr val="bg2"/>
              </a:solidFill>
              <a:latin typeface="標楷體" pitchFamily="65" charset="-120"/>
            </a:endParaRPr>
          </a:p>
          <a:p>
            <a:endParaRPr lang="zh-TW" altLang="en-US" sz="800" b="1">
              <a:solidFill>
                <a:schemeClr val="bg2"/>
              </a:solidFill>
              <a:latin typeface="標楷體" pitchFamily="65" charset="-120"/>
            </a:endParaRPr>
          </a:p>
          <a:p>
            <a:r>
              <a:rPr lang="en-US" altLang="zh-TW" sz="2200" b="1">
                <a:solidFill>
                  <a:schemeClr val="bg2"/>
                </a:solidFill>
                <a:latin typeface="標楷體" pitchFamily="65" charset="-120"/>
              </a:rPr>
              <a:t>3.</a:t>
            </a:r>
            <a:r>
              <a:rPr lang="zh-TW" altLang="en-US" sz="2200" b="1">
                <a:solidFill>
                  <a:schemeClr val="bg2"/>
                </a:solidFill>
                <a:latin typeface="標楷體" pitchFamily="65" charset="-120"/>
              </a:rPr>
              <a:t>這種課程分類乃是社會權力分配與社會階層化的反應。</a:t>
            </a:r>
          </a:p>
        </p:txBody>
      </p:sp>
      <p:sp>
        <p:nvSpPr>
          <p:cNvPr id="3" name="剪去對角線角落矩形 2"/>
          <p:cNvSpPr/>
          <p:nvPr/>
        </p:nvSpPr>
        <p:spPr>
          <a:xfrm>
            <a:off x="1116013" y="980728"/>
            <a:ext cx="6911975" cy="1150937"/>
          </a:xfrm>
          <a:prstGeom prst="snip2DiagRect">
            <a:avLst/>
          </a:prstGeom>
          <a:solidFill>
            <a:schemeClr val="accent2">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TW" sz="2400" b="1" dirty="0">
                <a:effectLst>
                  <a:outerShdw blurRad="38100" dist="38100" dir="2700000" algn="tl">
                    <a:srgbClr val="000000"/>
                  </a:outerShdw>
                </a:effectLst>
                <a:latin typeface="標楷體" panose="03000509000000000000" pitchFamily="65" charset="-120"/>
                <a:ea typeface="標楷體" panose="03000509000000000000" pitchFamily="65" charset="-120"/>
              </a:rPr>
              <a:t>*</a:t>
            </a:r>
            <a:r>
              <a:rPr lang="zh-TW" altLang="en-US" sz="2400" b="1" dirty="0">
                <a:effectLst>
                  <a:outerShdw blurRad="38100" dist="38100" dir="2700000" algn="tl">
                    <a:srgbClr val="000000"/>
                  </a:outerShdw>
                </a:effectLst>
                <a:latin typeface="標楷體" panose="03000509000000000000" pitchFamily="65" charset="-120"/>
                <a:ea typeface="標楷體" panose="03000509000000000000" pitchFamily="65" charset="-120"/>
              </a:rPr>
              <a:t>柏恩斯坦（</a:t>
            </a:r>
            <a:r>
              <a:rPr lang="en-US" altLang="zh-TW" sz="2400" b="1" dirty="0">
                <a:effectLst>
                  <a:outerShdw blurRad="38100" dist="38100" dir="2700000" algn="tl">
                    <a:srgbClr val="000000"/>
                  </a:outerShdw>
                </a:effectLst>
                <a:latin typeface="標楷體" panose="03000509000000000000" pitchFamily="65" charset="-120"/>
                <a:ea typeface="標楷體" panose="03000509000000000000" pitchFamily="65" charset="-120"/>
              </a:rPr>
              <a:t>Bernstein, 1971 </a:t>
            </a:r>
            <a:r>
              <a:rPr lang="zh-TW" altLang="en-US" sz="2400" b="1" dirty="0">
                <a:effectLst>
                  <a:outerShdw blurRad="38100" dist="38100" dir="2700000" algn="tl">
                    <a:srgbClr val="000000"/>
                  </a:outerShdw>
                </a:effectLst>
                <a:latin typeface="標楷體" panose="03000509000000000000" pitchFamily="65" charset="-120"/>
                <a:ea typeface="標楷體" panose="03000509000000000000" pitchFamily="65" charset="-120"/>
              </a:rPr>
              <a:t>）用分類（</a:t>
            </a:r>
            <a:r>
              <a:rPr lang="en-US" altLang="zh-TW" sz="2400" b="1" dirty="0">
                <a:effectLst>
                  <a:outerShdw blurRad="38100" dist="38100" dir="2700000" algn="tl">
                    <a:srgbClr val="000000"/>
                  </a:outerShdw>
                </a:effectLst>
                <a:latin typeface="標楷體" panose="03000509000000000000" pitchFamily="65" charset="-120"/>
                <a:ea typeface="標楷體" panose="03000509000000000000" pitchFamily="65" charset="-120"/>
              </a:rPr>
              <a:t>classification</a:t>
            </a:r>
            <a:r>
              <a:rPr lang="zh-TW" altLang="en-US" sz="2400" b="1" dirty="0">
                <a:effectLst>
                  <a:outerShdw blurRad="38100" dist="38100" dir="2700000" algn="tl">
                    <a:srgbClr val="000000"/>
                  </a:outerShdw>
                </a:effectLst>
                <a:latin typeface="標楷體" panose="03000509000000000000" pitchFamily="65" charset="-120"/>
                <a:ea typeface="標楷體" panose="03000509000000000000" pitchFamily="65" charset="-120"/>
              </a:rPr>
              <a:t>）的概念來說明課程之間界限的強度。</a:t>
            </a:r>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0"/>
                                        <p:tgtEl>
                                          <p:spTgt spid="14338"/>
                                        </p:tgtEl>
                                      </p:cBhvr>
                                    </p:animEffect>
                                    <p:anim calcmode="lin" valueType="num">
                                      <p:cBhvr>
                                        <p:cTn id="8" dur="1000" fill="hold"/>
                                        <p:tgtEl>
                                          <p:spTgt spid="14338"/>
                                        </p:tgtEl>
                                        <p:attrNameLst>
                                          <p:attrName>ppt_x</p:attrName>
                                        </p:attrNameLst>
                                      </p:cBhvr>
                                      <p:tavLst>
                                        <p:tav tm="0">
                                          <p:val>
                                            <p:strVal val="#ppt_x"/>
                                          </p:val>
                                        </p:tav>
                                        <p:tav tm="100000">
                                          <p:val>
                                            <p:strVal val="#ppt_x"/>
                                          </p:val>
                                        </p:tav>
                                      </p:tavLst>
                                    </p:anim>
                                    <p:anim calcmode="lin" valueType="num">
                                      <p:cBhvr>
                                        <p:cTn id="9" dur="900" decel="100000" fill="hold"/>
                                        <p:tgtEl>
                                          <p:spTgt spid="1433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3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23482" fill="hold"/>
                                        <p:tgtEl>
                                          <p:spTgt spid="4"/>
                                        </p:tgtEl>
                                      </p:cBhvr>
                                    </p:cmd>
                                  </p:childTnLst>
                                </p:cTn>
                              </p:par>
                            </p:childTnLst>
                          </p:cTn>
                        </p:par>
                      </p:childTnLst>
                    </p:cTn>
                  </p:par>
                </p:childTnLst>
              </p:cTn>
              <p:nextCondLst>
                <p:cond evt="onClick" delay="0">
                  <p:tgtEl>
                    <p:spTgt spid="4"/>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bldLst>
      <p:bldP spid="143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單箭頭接點 2"/>
          <p:cNvCxnSpPr/>
          <p:nvPr/>
        </p:nvCxnSpPr>
        <p:spPr>
          <a:xfrm>
            <a:off x="1476375" y="3141663"/>
            <a:ext cx="5399088" cy="0"/>
          </a:xfrm>
          <a:prstGeom prst="straightConnector1">
            <a:avLst/>
          </a:prstGeom>
          <a:ln w="603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4140200" y="620713"/>
            <a:ext cx="144463" cy="4895850"/>
          </a:xfrm>
          <a:prstGeom prst="straightConnector1">
            <a:avLst/>
          </a:prstGeom>
          <a:ln w="603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627" name="文字方塊 5"/>
          <p:cNvSpPr txBox="1">
            <a:spLocks noChangeArrowheads="1"/>
          </p:cNvSpPr>
          <p:nvPr/>
        </p:nvSpPr>
        <p:spPr bwMode="auto">
          <a:xfrm>
            <a:off x="6692900" y="2492375"/>
            <a:ext cx="2451100" cy="523875"/>
          </a:xfrm>
          <a:prstGeom prst="rect">
            <a:avLst/>
          </a:prstGeom>
          <a:noFill/>
          <a:ln w="9525">
            <a:noFill/>
            <a:miter lim="800000"/>
            <a:headEnd/>
            <a:tailEnd/>
          </a:ln>
        </p:spPr>
        <p:txBody>
          <a:bodyPr wrap="none">
            <a:spAutoFit/>
          </a:bodyPr>
          <a:lstStyle/>
          <a:p>
            <a:r>
              <a:rPr lang="zh-TW" altLang="en-US"/>
              <a:t>分類</a:t>
            </a:r>
            <a:r>
              <a:rPr lang="en-US" altLang="zh-TW"/>
              <a:t>-</a:t>
            </a:r>
            <a:r>
              <a:rPr lang="zh-TW" altLang="en-US"/>
              <a:t>科目界限</a:t>
            </a:r>
          </a:p>
        </p:txBody>
      </p:sp>
      <p:sp>
        <p:nvSpPr>
          <p:cNvPr id="26628" name="文字方塊 6"/>
          <p:cNvSpPr txBox="1">
            <a:spLocks noChangeArrowheads="1"/>
          </p:cNvSpPr>
          <p:nvPr/>
        </p:nvSpPr>
        <p:spPr bwMode="auto">
          <a:xfrm>
            <a:off x="4643438" y="5084763"/>
            <a:ext cx="2451100" cy="523875"/>
          </a:xfrm>
          <a:prstGeom prst="rect">
            <a:avLst/>
          </a:prstGeom>
          <a:noFill/>
          <a:ln w="9525">
            <a:noFill/>
            <a:miter lim="800000"/>
            <a:headEnd/>
            <a:tailEnd/>
          </a:ln>
        </p:spPr>
        <p:txBody>
          <a:bodyPr wrap="none">
            <a:spAutoFit/>
          </a:bodyPr>
          <a:lstStyle/>
          <a:p>
            <a:r>
              <a:rPr lang="zh-TW" altLang="en-US"/>
              <a:t>架構</a:t>
            </a:r>
            <a:r>
              <a:rPr lang="en-US" altLang="zh-TW"/>
              <a:t>-</a:t>
            </a:r>
            <a:r>
              <a:rPr lang="zh-TW" altLang="en-US"/>
              <a:t>師生關係</a:t>
            </a:r>
          </a:p>
        </p:txBody>
      </p:sp>
      <p:sp>
        <p:nvSpPr>
          <p:cNvPr id="26629" name="文字方塊 7"/>
          <p:cNvSpPr txBox="1">
            <a:spLocks noChangeArrowheads="1"/>
          </p:cNvSpPr>
          <p:nvPr/>
        </p:nvSpPr>
        <p:spPr bwMode="auto">
          <a:xfrm>
            <a:off x="6804025" y="3500438"/>
            <a:ext cx="423863" cy="523875"/>
          </a:xfrm>
          <a:prstGeom prst="rect">
            <a:avLst/>
          </a:prstGeom>
          <a:noFill/>
          <a:ln w="9525">
            <a:noFill/>
            <a:miter lim="800000"/>
            <a:headEnd/>
            <a:tailEnd/>
          </a:ln>
        </p:spPr>
        <p:txBody>
          <a:bodyPr wrap="none">
            <a:spAutoFit/>
          </a:bodyPr>
          <a:lstStyle/>
          <a:p>
            <a:r>
              <a:rPr lang="en-US" altLang="zh-TW"/>
              <a:t>+</a:t>
            </a:r>
            <a:endParaRPr lang="zh-TW" altLang="en-US"/>
          </a:p>
        </p:txBody>
      </p:sp>
      <p:sp>
        <p:nvSpPr>
          <p:cNvPr id="26630" name="文字方塊 8"/>
          <p:cNvSpPr txBox="1">
            <a:spLocks noChangeArrowheads="1"/>
          </p:cNvSpPr>
          <p:nvPr/>
        </p:nvSpPr>
        <p:spPr bwMode="auto">
          <a:xfrm>
            <a:off x="4356100" y="620713"/>
            <a:ext cx="423863" cy="523875"/>
          </a:xfrm>
          <a:prstGeom prst="rect">
            <a:avLst/>
          </a:prstGeom>
          <a:noFill/>
          <a:ln w="9525">
            <a:noFill/>
            <a:miter lim="800000"/>
            <a:headEnd/>
            <a:tailEnd/>
          </a:ln>
        </p:spPr>
        <p:txBody>
          <a:bodyPr wrap="none">
            <a:spAutoFit/>
          </a:bodyPr>
          <a:lstStyle/>
          <a:p>
            <a:r>
              <a:rPr lang="en-US" altLang="zh-TW"/>
              <a:t>+</a:t>
            </a:r>
            <a:endParaRPr lang="zh-TW" altLang="en-US"/>
          </a:p>
        </p:txBody>
      </p:sp>
      <p:sp>
        <p:nvSpPr>
          <p:cNvPr id="26631" name="文字方塊 9"/>
          <p:cNvSpPr txBox="1">
            <a:spLocks noChangeArrowheads="1"/>
          </p:cNvSpPr>
          <p:nvPr/>
        </p:nvSpPr>
        <p:spPr bwMode="auto">
          <a:xfrm>
            <a:off x="4859338" y="1773238"/>
            <a:ext cx="1981200" cy="522287"/>
          </a:xfrm>
          <a:prstGeom prst="rect">
            <a:avLst/>
          </a:prstGeom>
          <a:noFill/>
          <a:ln w="9525">
            <a:noFill/>
            <a:miter lim="800000"/>
            <a:headEnd/>
            <a:tailEnd/>
          </a:ln>
        </p:spPr>
        <p:txBody>
          <a:bodyPr wrap="none">
            <a:spAutoFit/>
          </a:bodyPr>
          <a:lstStyle/>
          <a:p>
            <a:r>
              <a:rPr lang="zh-TW" altLang="en-US"/>
              <a:t>聚集型課程</a:t>
            </a:r>
          </a:p>
        </p:txBody>
      </p:sp>
      <p:sp>
        <p:nvSpPr>
          <p:cNvPr id="26632" name="文字方塊 10"/>
          <p:cNvSpPr txBox="1">
            <a:spLocks noChangeArrowheads="1"/>
          </p:cNvSpPr>
          <p:nvPr/>
        </p:nvSpPr>
        <p:spPr bwMode="auto">
          <a:xfrm>
            <a:off x="3708400" y="5084763"/>
            <a:ext cx="363538" cy="523875"/>
          </a:xfrm>
          <a:prstGeom prst="rect">
            <a:avLst/>
          </a:prstGeom>
          <a:noFill/>
          <a:ln w="9525">
            <a:noFill/>
            <a:miter lim="800000"/>
            <a:headEnd/>
            <a:tailEnd/>
          </a:ln>
        </p:spPr>
        <p:txBody>
          <a:bodyPr wrap="none">
            <a:spAutoFit/>
          </a:bodyPr>
          <a:lstStyle/>
          <a:p>
            <a:r>
              <a:rPr lang="en-US" altLang="zh-TW"/>
              <a:t>_</a:t>
            </a:r>
            <a:endParaRPr lang="zh-TW" altLang="en-US"/>
          </a:p>
        </p:txBody>
      </p:sp>
      <p:sp>
        <p:nvSpPr>
          <p:cNvPr id="26633" name="文字方塊 11"/>
          <p:cNvSpPr txBox="1">
            <a:spLocks noChangeArrowheads="1"/>
          </p:cNvSpPr>
          <p:nvPr/>
        </p:nvSpPr>
        <p:spPr bwMode="auto">
          <a:xfrm>
            <a:off x="1771650" y="3294063"/>
            <a:ext cx="365125" cy="522287"/>
          </a:xfrm>
          <a:prstGeom prst="rect">
            <a:avLst/>
          </a:prstGeom>
          <a:noFill/>
          <a:ln w="9525">
            <a:noFill/>
            <a:miter lim="800000"/>
            <a:headEnd/>
            <a:tailEnd/>
          </a:ln>
        </p:spPr>
        <p:txBody>
          <a:bodyPr wrap="none">
            <a:spAutoFit/>
          </a:bodyPr>
          <a:lstStyle/>
          <a:p>
            <a:r>
              <a:rPr lang="en-US" altLang="zh-TW"/>
              <a:t>_</a:t>
            </a:r>
            <a:endParaRPr lang="zh-TW" altLang="en-US"/>
          </a:p>
        </p:txBody>
      </p:sp>
      <p:sp>
        <p:nvSpPr>
          <p:cNvPr id="26634" name="文字方塊 12"/>
          <p:cNvSpPr txBox="1">
            <a:spLocks noChangeArrowheads="1"/>
          </p:cNvSpPr>
          <p:nvPr/>
        </p:nvSpPr>
        <p:spPr bwMode="auto">
          <a:xfrm>
            <a:off x="1692275" y="4076700"/>
            <a:ext cx="1979613" cy="523875"/>
          </a:xfrm>
          <a:prstGeom prst="rect">
            <a:avLst/>
          </a:prstGeom>
          <a:noFill/>
          <a:ln w="9525">
            <a:noFill/>
            <a:miter lim="800000"/>
            <a:headEnd/>
            <a:tailEnd/>
          </a:ln>
        </p:spPr>
        <p:txBody>
          <a:bodyPr wrap="none">
            <a:spAutoFit/>
          </a:bodyPr>
          <a:lstStyle/>
          <a:p>
            <a:r>
              <a:rPr lang="zh-TW" altLang="en-US"/>
              <a:t>統合型課程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3" name="剪去對角線角落矩形 2"/>
          <p:cNvSpPr/>
          <p:nvPr/>
        </p:nvSpPr>
        <p:spPr>
          <a:xfrm>
            <a:off x="1187624" y="998418"/>
            <a:ext cx="6911975" cy="1150937"/>
          </a:xfrm>
          <a:prstGeom prst="snip2DiagRect">
            <a:avLst/>
          </a:prstGeom>
          <a:solidFill>
            <a:schemeClr val="accent4"/>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buFont typeface="Wingdings" pitchFamily="2" charset="2"/>
              <a:buNone/>
              <a:defRPr/>
            </a:pPr>
            <a:r>
              <a:rPr lang="zh-TW" altLang="en-US" sz="2400" b="1"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*楊格（</a:t>
            </a:r>
            <a:r>
              <a:rPr lang="en-US" altLang="zh-TW" sz="2400" b="1"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Young, 1998</a:t>
            </a:r>
            <a:r>
              <a:rPr lang="zh-TW" altLang="en-US" sz="2400" b="1"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）則從「階層化」的觀點，探討課程知識如何被組成。他歸納出四個社會上常用的標準：</a:t>
            </a:r>
          </a:p>
        </p:txBody>
      </p:sp>
      <p:sp>
        <p:nvSpPr>
          <p:cNvPr id="4" name="矩形 3"/>
          <p:cNvSpPr/>
          <p:nvPr/>
        </p:nvSpPr>
        <p:spPr>
          <a:xfrm>
            <a:off x="1692275" y="2205038"/>
            <a:ext cx="6407150" cy="1754187"/>
          </a:xfrm>
          <a:prstGeom prst="rect">
            <a:avLst/>
          </a:prstGeom>
        </p:spPr>
        <p:txBody>
          <a:bodyPr>
            <a:spAutoFit/>
          </a:bodyPr>
          <a:lstStyle/>
          <a:p>
            <a:pPr>
              <a:lnSpc>
                <a:spcPct val="90000"/>
              </a:lnSpc>
              <a:buFont typeface="Wingdings" pitchFamily="2" charset="2"/>
              <a:buNone/>
              <a:defRPr/>
            </a:pPr>
            <a:r>
              <a:rPr lang="en-US" altLang="zh-TW" sz="2200" b="1" dirty="0">
                <a:solidFill>
                  <a:schemeClr val="tx2">
                    <a:lumMod val="25000"/>
                  </a:schemeClr>
                </a:solidFill>
                <a:latin typeface="Times New Roman" panose="02020603050405020304" pitchFamily="18" charset="0"/>
                <a:cs typeface="Times New Roman" panose="02020603050405020304" pitchFamily="18" charset="0"/>
              </a:rPr>
              <a:t>1.</a:t>
            </a:r>
            <a:r>
              <a:rPr lang="zh-TW" altLang="en-US" sz="2200" b="1" dirty="0">
                <a:solidFill>
                  <a:schemeClr val="tx2">
                    <a:lumMod val="25000"/>
                  </a:schemeClr>
                </a:solidFill>
                <a:latin typeface="Times New Roman" panose="02020603050405020304" pitchFamily="18" charset="0"/>
                <a:cs typeface="Times New Roman" panose="02020603050405020304" pitchFamily="18" charset="0"/>
              </a:rPr>
              <a:t>重讀寫而輕口語溝通</a:t>
            </a:r>
            <a:endParaRPr lang="en-US" altLang="zh-TW" sz="2200" b="1" dirty="0">
              <a:solidFill>
                <a:schemeClr val="tx2">
                  <a:lumMod val="25000"/>
                </a:schemeClr>
              </a:solidFill>
              <a:latin typeface="Times New Roman" panose="02020603050405020304" pitchFamily="18" charset="0"/>
              <a:cs typeface="Times New Roman" panose="02020603050405020304" pitchFamily="18" charset="0"/>
            </a:endParaRPr>
          </a:p>
          <a:p>
            <a:pPr>
              <a:lnSpc>
                <a:spcPct val="90000"/>
              </a:lnSpc>
              <a:buFont typeface="Wingdings" pitchFamily="2" charset="2"/>
              <a:buNone/>
              <a:defRPr/>
            </a:pPr>
            <a:endParaRPr lang="zh-TW" altLang="en-US" sz="800" b="1" dirty="0">
              <a:solidFill>
                <a:schemeClr val="tx2">
                  <a:lumMod val="25000"/>
                </a:schemeClr>
              </a:solidFill>
              <a:latin typeface="Times New Roman" panose="02020603050405020304" pitchFamily="18" charset="0"/>
              <a:cs typeface="Times New Roman" panose="02020603050405020304" pitchFamily="18" charset="0"/>
            </a:endParaRPr>
          </a:p>
          <a:p>
            <a:pPr>
              <a:lnSpc>
                <a:spcPct val="90000"/>
              </a:lnSpc>
              <a:buFont typeface="Wingdings" pitchFamily="2" charset="2"/>
              <a:buNone/>
              <a:defRPr/>
            </a:pPr>
            <a:r>
              <a:rPr lang="en-US" altLang="zh-TW" sz="2200" b="1" dirty="0">
                <a:solidFill>
                  <a:schemeClr val="tx2">
                    <a:lumMod val="25000"/>
                  </a:schemeClr>
                </a:solidFill>
                <a:latin typeface="Times New Roman" panose="02020603050405020304" pitchFamily="18" charset="0"/>
                <a:cs typeface="Times New Roman" panose="02020603050405020304" pitchFamily="18" charset="0"/>
              </a:rPr>
              <a:t>2.</a:t>
            </a:r>
            <a:r>
              <a:rPr lang="zh-TW" altLang="en-US" sz="2200" b="1" dirty="0">
                <a:solidFill>
                  <a:schemeClr val="tx2">
                    <a:lumMod val="25000"/>
                  </a:schemeClr>
                </a:solidFill>
                <a:latin typeface="Times New Roman" panose="02020603050405020304" pitchFamily="18" charset="0"/>
                <a:cs typeface="Times New Roman" panose="02020603050405020304" pitchFamily="18" charset="0"/>
              </a:rPr>
              <a:t>重個人學習而輕群體合作</a:t>
            </a:r>
            <a:endParaRPr lang="en-US" altLang="zh-TW" sz="2200" b="1" dirty="0">
              <a:solidFill>
                <a:schemeClr val="tx2">
                  <a:lumMod val="25000"/>
                </a:schemeClr>
              </a:solidFill>
              <a:latin typeface="Times New Roman" panose="02020603050405020304" pitchFamily="18" charset="0"/>
              <a:cs typeface="Times New Roman" panose="02020603050405020304" pitchFamily="18" charset="0"/>
            </a:endParaRPr>
          </a:p>
          <a:p>
            <a:pPr>
              <a:lnSpc>
                <a:spcPct val="90000"/>
              </a:lnSpc>
              <a:buFont typeface="Wingdings" pitchFamily="2" charset="2"/>
              <a:buNone/>
              <a:defRPr/>
            </a:pPr>
            <a:endParaRPr lang="zh-TW" altLang="en-US" sz="800" b="1" dirty="0">
              <a:solidFill>
                <a:schemeClr val="tx2">
                  <a:lumMod val="25000"/>
                </a:schemeClr>
              </a:solidFill>
              <a:latin typeface="Times New Roman" panose="02020603050405020304" pitchFamily="18" charset="0"/>
              <a:cs typeface="Times New Roman" panose="02020603050405020304" pitchFamily="18" charset="0"/>
            </a:endParaRPr>
          </a:p>
          <a:p>
            <a:pPr>
              <a:lnSpc>
                <a:spcPct val="90000"/>
              </a:lnSpc>
              <a:buFont typeface="Wingdings" pitchFamily="2" charset="2"/>
              <a:buNone/>
              <a:defRPr/>
            </a:pPr>
            <a:r>
              <a:rPr lang="en-US" altLang="zh-TW" sz="2200" b="1" dirty="0">
                <a:solidFill>
                  <a:schemeClr val="tx2">
                    <a:lumMod val="25000"/>
                  </a:schemeClr>
                </a:solidFill>
                <a:latin typeface="Times New Roman" panose="02020603050405020304" pitchFamily="18" charset="0"/>
                <a:cs typeface="Times New Roman" panose="02020603050405020304" pitchFamily="18" charset="0"/>
              </a:rPr>
              <a:t>3.</a:t>
            </a:r>
            <a:r>
              <a:rPr lang="zh-TW" altLang="en-US" sz="2200" b="1" dirty="0">
                <a:solidFill>
                  <a:schemeClr val="tx2">
                    <a:lumMod val="25000"/>
                  </a:schemeClr>
                </a:solidFill>
                <a:latin typeface="Times New Roman" panose="02020603050405020304" pitchFamily="18" charset="0"/>
                <a:cs typeface="Times New Roman" panose="02020603050405020304" pitchFamily="18" charset="0"/>
              </a:rPr>
              <a:t>重抽象思考而輕具體知識</a:t>
            </a:r>
            <a:endParaRPr lang="en-US" altLang="zh-TW" sz="2200" b="1" dirty="0">
              <a:solidFill>
                <a:schemeClr val="tx2">
                  <a:lumMod val="25000"/>
                </a:schemeClr>
              </a:solidFill>
              <a:latin typeface="Times New Roman" panose="02020603050405020304" pitchFamily="18" charset="0"/>
              <a:cs typeface="Times New Roman" panose="02020603050405020304" pitchFamily="18" charset="0"/>
            </a:endParaRPr>
          </a:p>
          <a:p>
            <a:pPr>
              <a:lnSpc>
                <a:spcPct val="90000"/>
              </a:lnSpc>
              <a:buFont typeface="Wingdings" pitchFamily="2" charset="2"/>
              <a:buNone/>
              <a:defRPr/>
            </a:pPr>
            <a:endParaRPr lang="zh-TW" altLang="en-US" sz="800" b="1" dirty="0">
              <a:solidFill>
                <a:schemeClr val="tx2">
                  <a:lumMod val="25000"/>
                </a:schemeClr>
              </a:solidFill>
              <a:latin typeface="Times New Roman" panose="02020603050405020304" pitchFamily="18" charset="0"/>
              <a:cs typeface="Times New Roman" panose="02020603050405020304" pitchFamily="18" charset="0"/>
            </a:endParaRPr>
          </a:p>
          <a:p>
            <a:pPr>
              <a:lnSpc>
                <a:spcPct val="90000"/>
              </a:lnSpc>
              <a:buFont typeface="Wingdings" pitchFamily="2" charset="2"/>
              <a:buNone/>
              <a:defRPr/>
            </a:pPr>
            <a:r>
              <a:rPr lang="en-US" altLang="zh-TW" sz="2200" b="1" dirty="0">
                <a:solidFill>
                  <a:schemeClr val="tx2">
                    <a:lumMod val="25000"/>
                  </a:schemeClr>
                </a:solidFill>
                <a:latin typeface="Times New Roman" panose="02020603050405020304" pitchFamily="18" charset="0"/>
                <a:cs typeface="Times New Roman" panose="02020603050405020304" pitchFamily="18" charset="0"/>
              </a:rPr>
              <a:t>4.</a:t>
            </a:r>
            <a:r>
              <a:rPr lang="zh-TW" altLang="en-US" sz="2200" b="1" dirty="0">
                <a:solidFill>
                  <a:schemeClr val="tx2">
                    <a:lumMod val="25000"/>
                  </a:schemeClr>
                </a:solidFill>
                <a:latin typeface="Times New Roman" panose="02020603050405020304" pitchFamily="18" charset="0"/>
                <a:cs typeface="Times New Roman" panose="02020603050405020304" pitchFamily="18" charset="0"/>
              </a:rPr>
              <a:t>重學術知識而輕日常生活知識</a:t>
            </a:r>
            <a:endParaRPr lang="en-US" altLang="zh-TW" sz="2200" b="1" dirty="0">
              <a:solidFill>
                <a:schemeClr val="tx2">
                  <a:lumMod val="25000"/>
                </a:schemeClr>
              </a:solidFill>
              <a:latin typeface="Times New Roman" panose="02020603050405020304" pitchFamily="18" charset="0"/>
              <a:cs typeface="Times New Roman" panose="02020603050405020304" pitchFamily="18" charset="0"/>
            </a:endParaRPr>
          </a:p>
          <a:p>
            <a:pPr>
              <a:lnSpc>
                <a:spcPct val="90000"/>
              </a:lnSpc>
              <a:buFont typeface="Wingdings" pitchFamily="2" charset="2"/>
              <a:buNone/>
              <a:defRPr/>
            </a:pPr>
            <a:endParaRPr lang="zh-TW" altLang="en-US" sz="800" b="1" dirty="0">
              <a:solidFill>
                <a:schemeClr val="bg2"/>
              </a:solidFill>
              <a:latin typeface="Times New Roman" panose="02020603050405020304" pitchFamily="18" charset="0"/>
              <a:cs typeface="Times New Roman" panose="02020603050405020304" pitchFamily="18" charset="0"/>
            </a:endParaRPr>
          </a:p>
        </p:txBody>
      </p:sp>
      <p:sp>
        <p:nvSpPr>
          <p:cNvPr id="6" name="矩形 5"/>
          <p:cNvSpPr/>
          <p:nvPr/>
        </p:nvSpPr>
        <p:spPr>
          <a:xfrm>
            <a:off x="1475655" y="3959190"/>
            <a:ext cx="6623941" cy="1774066"/>
          </a:xfrm>
          <a:prstGeom prst="rect">
            <a:avLst/>
          </a:prstGeom>
          <a:solidFill>
            <a:srgbClr val="B60684">
              <a:alpha val="28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buFont typeface="Wingdings" pitchFamily="2" charset="2"/>
              <a:buNone/>
              <a:defRPr/>
            </a:pPr>
            <a:r>
              <a:rPr lang="zh-TW" altLang="en-US" sz="2200" b="1" dirty="0">
                <a:solidFill>
                  <a:schemeClr val="tx2">
                    <a:lumMod val="25000"/>
                  </a:schemeClr>
                </a:solidFill>
                <a:latin typeface="標楷體" panose="03000509000000000000" pitchFamily="65" charset="-120"/>
                <a:ea typeface="標楷體" panose="03000509000000000000" pitchFamily="65" charset="-120"/>
              </a:rPr>
              <a:t>如果知識的地位是依這些標準而定，則課程也會依此原則而組成。</a:t>
            </a:r>
            <a:endParaRPr lang="en-US" altLang="zh-TW" sz="2200" b="1" dirty="0">
              <a:solidFill>
                <a:schemeClr val="tx2">
                  <a:lumMod val="25000"/>
                </a:schemeClr>
              </a:solidFill>
              <a:latin typeface="標楷體" panose="03000509000000000000" pitchFamily="65" charset="-120"/>
              <a:ea typeface="標楷體" panose="03000509000000000000" pitchFamily="65" charset="-120"/>
            </a:endParaRPr>
          </a:p>
          <a:p>
            <a:pPr>
              <a:lnSpc>
                <a:spcPct val="90000"/>
              </a:lnSpc>
              <a:buFont typeface="Wingdings" pitchFamily="2" charset="2"/>
              <a:buNone/>
              <a:defRPr/>
            </a:pPr>
            <a:endParaRPr lang="zh-TW" altLang="en-US" sz="800" b="1" dirty="0">
              <a:solidFill>
                <a:schemeClr val="tx2">
                  <a:lumMod val="25000"/>
                </a:schemeClr>
              </a:solidFill>
              <a:latin typeface="標楷體" panose="03000509000000000000" pitchFamily="65" charset="-120"/>
              <a:ea typeface="標楷體" panose="03000509000000000000" pitchFamily="65" charset="-120"/>
            </a:endParaRPr>
          </a:p>
          <a:p>
            <a:pPr>
              <a:lnSpc>
                <a:spcPct val="90000"/>
              </a:lnSpc>
              <a:buFont typeface="Wingdings" pitchFamily="2" charset="2"/>
              <a:buNone/>
              <a:defRPr/>
            </a:pPr>
            <a:r>
              <a:rPr lang="zh-TW" altLang="en-US" sz="2200" b="1" dirty="0">
                <a:solidFill>
                  <a:schemeClr val="tx2">
                    <a:lumMod val="25000"/>
                  </a:schemeClr>
                </a:solidFill>
                <a:latin typeface="標楷體" panose="03000509000000000000" pitchFamily="65" charset="-120"/>
                <a:ea typeface="標楷體" panose="03000509000000000000" pitchFamily="65" charset="-120"/>
              </a:rPr>
              <a:t>*許多「職業中學」的課程正是這些低地位知識的典型；也具體說明了知識的階層化是如何維持了社會分割和不公平。</a:t>
            </a:r>
            <a:r>
              <a:rPr lang="en-US" altLang="zh-TW" sz="2200" b="1" dirty="0">
                <a:solidFill>
                  <a:schemeClr val="tx2">
                    <a:lumMod val="25000"/>
                  </a:schemeClr>
                </a:solidFill>
                <a:latin typeface="標楷體" panose="03000509000000000000" pitchFamily="65" charset="-120"/>
                <a:ea typeface="標楷體" panose="03000509000000000000" pitchFamily="65" charset="-120"/>
              </a:rPr>
              <a:t>Ex.</a:t>
            </a:r>
            <a:r>
              <a:rPr lang="zh-TW" altLang="en-US" sz="2200" b="1" dirty="0">
                <a:solidFill>
                  <a:schemeClr val="tx2">
                    <a:lumMod val="25000"/>
                  </a:schemeClr>
                </a:solidFill>
                <a:latin typeface="標楷體" panose="03000509000000000000" pitchFamily="65" charset="-120"/>
                <a:ea typeface="標楷體" panose="03000509000000000000" pitchFamily="65" charset="-120"/>
              </a:rPr>
              <a:t>英國的十一足歲考試，紙筆測驗。</a:t>
            </a:r>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68069" fill="hold"/>
                                        <p:tgtEl>
                                          <p:spTgt spid="5"/>
                                        </p:tgtEl>
                                      </p:cBhvr>
                                    </p:cmd>
                                  </p:childTnLst>
                                </p:cTn>
                              </p:par>
                            </p:childTnLst>
                          </p:cTn>
                        </p:par>
                      </p:childTnLst>
                    </p:cTn>
                  </p:par>
                </p:childTnLst>
              </p:cTn>
              <p:nextCondLst>
                <p:cond evt="onClick" delay="0">
                  <p:tgtEl>
                    <p:spTgt spid="5"/>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3" name="圓角矩形 2"/>
          <p:cNvSpPr/>
          <p:nvPr/>
        </p:nvSpPr>
        <p:spPr>
          <a:xfrm>
            <a:off x="927100" y="1125538"/>
            <a:ext cx="7677150" cy="2590800"/>
          </a:xfrm>
          <a:prstGeom prst="roundRect">
            <a:avLst/>
          </a:prstGeom>
          <a:solidFill>
            <a:srgbClr val="663300"/>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3500"/>
              </a:lnSpc>
              <a:defRPr/>
            </a:pPr>
            <a:r>
              <a:rPr lang="zh-TW" altLang="en-US" sz="2400" b="1" dirty="0">
                <a:latin typeface="標楷體" panose="03000509000000000000" pitchFamily="65" charset="-120"/>
                <a:ea typeface="標楷體" panose="03000509000000000000" pitchFamily="65" charset="-120"/>
              </a:rPr>
              <a:t>（四）新馬克思主義者艾波（</a:t>
            </a:r>
            <a:r>
              <a:rPr lang="en-US" altLang="zh-TW" sz="2400" b="1" dirty="0">
                <a:latin typeface="標楷體" panose="03000509000000000000" pitchFamily="65" charset="-120"/>
                <a:ea typeface="標楷體" panose="03000509000000000000" pitchFamily="65" charset="-120"/>
              </a:rPr>
              <a:t>Apple, 1993</a:t>
            </a:r>
            <a:r>
              <a:rPr lang="zh-TW" altLang="en-US" sz="2400" b="1" dirty="0">
                <a:latin typeface="標楷體" panose="03000509000000000000" pitchFamily="65" charset="-120"/>
                <a:ea typeface="標楷體" panose="03000509000000000000" pitchFamily="65" charset="-120"/>
              </a:rPr>
              <a:t>）就認為資本主義者的權力可能沒有那麼大，官方的知識策略是一種妥協的策略；而在妥協過程中，支配性的團體常會製造一種情境，使得這種妥協有利於他們。</a:t>
            </a:r>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60"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a:xfrm>
            <a:off x="457200" y="44450"/>
            <a:ext cx="8229600" cy="936625"/>
          </a:xfrm>
        </p:spPr>
        <p:txBody>
          <a:bodyPr/>
          <a:lstStyle/>
          <a:p>
            <a:pPr eaLnBrk="1" hangingPunct="1">
              <a:defRPr/>
            </a:pPr>
            <a:r>
              <a:rPr lang="zh-TW" altLang="en-US" dirty="0"/>
              <a:t>參、課程與社會變遷</a:t>
            </a:r>
          </a:p>
        </p:txBody>
      </p:sp>
      <p:sp>
        <p:nvSpPr>
          <p:cNvPr id="18435" name="Rectangle 3"/>
          <p:cNvSpPr>
            <a:spLocks noGrp="1" noChangeArrowheads="1"/>
          </p:cNvSpPr>
          <p:nvPr>
            <p:ph type="body" idx="1"/>
          </p:nvPr>
        </p:nvSpPr>
        <p:spPr>
          <a:xfrm>
            <a:off x="457200" y="981075"/>
            <a:ext cx="8229600" cy="1152525"/>
          </a:xfrm>
        </p:spPr>
        <p:txBody>
          <a:bodyPr/>
          <a:lstStyle/>
          <a:p>
            <a:pPr eaLnBrk="1" hangingPunct="1">
              <a:defRPr/>
            </a:pPr>
            <a:r>
              <a:rPr lang="zh-TW" altLang="en-US" dirty="0">
                <a:effectLst/>
              </a:rPr>
              <a:t>課程與社會變遷的關係因而有著兩種不同的觀點：</a:t>
            </a:r>
          </a:p>
        </p:txBody>
      </p:sp>
      <p:sp>
        <p:nvSpPr>
          <p:cNvPr id="3" name="五邊形 2"/>
          <p:cNvSpPr/>
          <p:nvPr/>
        </p:nvSpPr>
        <p:spPr>
          <a:xfrm>
            <a:off x="1331640" y="2348880"/>
            <a:ext cx="6840760" cy="1224136"/>
          </a:xfrm>
          <a:prstGeom prst="homePlate">
            <a:avLst/>
          </a:prstGeom>
          <a:blipFill>
            <a:blip r:embed="rId5" cstate="print"/>
            <a:tile tx="0" ty="0" sx="100000" sy="100000" flip="none" algn="tl"/>
          </a:blip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2400" b="1" dirty="0">
                <a:solidFill>
                  <a:schemeClr val="bg2"/>
                </a:solidFill>
                <a:latin typeface="標楷體" panose="03000509000000000000" pitchFamily="65" charset="-120"/>
                <a:ea typeface="標楷體" panose="03000509000000000000" pitchFamily="65" charset="-120"/>
              </a:rPr>
              <a:t>一種觀點認為課程必須因應社會的變遷，培養學生具備社會所需要的技能、態度和價值觀念，這種觀點稱之為</a:t>
            </a:r>
            <a:r>
              <a:rPr lang="zh-TW" altLang="en-US" sz="2400" b="1" dirty="0">
                <a:solidFill>
                  <a:srgbClr val="FF0000"/>
                </a:solidFill>
                <a:latin typeface="標楷體" panose="03000509000000000000" pitchFamily="65" charset="-120"/>
                <a:ea typeface="標楷體" panose="03000509000000000000" pitchFamily="65" charset="-120"/>
              </a:rPr>
              <a:t>「社會適應取向」</a:t>
            </a:r>
          </a:p>
        </p:txBody>
      </p:sp>
      <p:sp>
        <p:nvSpPr>
          <p:cNvPr id="6" name="五邊形 5"/>
          <p:cNvSpPr/>
          <p:nvPr/>
        </p:nvSpPr>
        <p:spPr>
          <a:xfrm>
            <a:off x="1331640" y="3861048"/>
            <a:ext cx="6840760" cy="1224136"/>
          </a:xfrm>
          <a:prstGeom prst="homePlate">
            <a:avLst/>
          </a:prstGeom>
          <a:blipFill>
            <a:blip r:embed="rId6" cstate="print"/>
            <a:tile tx="0" ty="0" sx="100000" sy="100000" flip="none" algn="tl"/>
          </a:blip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2400" b="1" dirty="0">
                <a:solidFill>
                  <a:schemeClr val="bg2"/>
                </a:solidFill>
                <a:latin typeface="標楷體" panose="03000509000000000000" pitchFamily="65" charset="-120"/>
                <a:ea typeface="標楷體" panose="03000509000000000000" pitchFamily="65" charset="-120"/>
              </a:rPr>
              <a:t>另一種觀點則認為課程應培養學生批判的能力，以建立未來社會的新目標，這種觀點稱為</a:t>
            </a:r>
            <a:endParaRPr lang="en-US" altLang="zh-TW" sz="2400" b="1" dirty="0">
              <a:solidFill>
                <a:schemeClr val="bg2"/>
              </a:solidFill>
              <a:latin typeface="標楷體" panose="03000509000000000000" pitchFamily="65" charset="-120"/>
              <a:ea typeface="標楷體" panose="03000509000000000000" pitchFamily="65" charset="-120"/>
            </a:endParaRPr>
          </a:p>
          <a:p>
            <a:pPr>
              <a:defRPr/>
            </a:pPr>
            <a:r>
              <a:rPr lang="zh-TW" altLang="en-US" sz="2400" b="1" dirty="0">
                <a:solidFill>
                  <a:srgbClr val="FF0000"/>
                </a:solidFill>
                <a:latin typeface="標楷體" panose="03000509000000000000" pitchFamily="65" charset="-120"/>
                <a:ea typeface="標楷體" panose="03000509000000000000" pitchFamily="65" charset="-120"/>
              </a:rPr>
              <a:t>「社會重建取向」</a:t>
            </a:r>
            <a:r>
              <a:rPr lang="zh-TW" altLang="en-US" sz="2400" b="1" dirty="0">
                <a:solidFill>
                  <a:schemeClr val="bg2"/>
                </a:solidFill>
                <a:latin typeface="標楷體" panose="03000509000000000000" pitchFamily="65" charset="-120"/>
                <a:ea typeface="標楷體" panose="03000509000000000000" pitchFamily="65" charset="-120"/>
              </a:rPr>
              <a:t>。</a:t>
            </a:r>
          </a:p>
        </p:txBody>
      </p:sp>
      <p:pic>
        <p:nvPicPr>
          <p:cNvPr id="7"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743"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457200" y="260350"/>
            <a:ext cx="8229600" cy="576263"/>
          </a:xfrm>
        </p:spPr>
        <p:txBody>
          <a:bodyPr/>
          <a:lstStyle/>
          <a:p>
            <a:pPr eaLnBrk="1" hangingPunct="1">
              <a:lnSpc>
                <a:spcPct val="90000"/>
              </a:lnSpc>
              <a:buFont typeface="Wingdings" pitchFamily="2" charset="2"/>
              <a:buNone/>
              <a:defRPr/>
            </a:pPr>
            <a:r>
              <a:rPr lang="zh-TW" altLang="en-US" u="sng" dirty="0">
                <a:solidFill>
                  <a:srgbClr val="5C0000"/>
                </a:solidFill>
                <a:effectLst>
                  <a:outerShdw blurRad="38100" dist="38100" dir="2700000" algn="tl">
                    <a:srgbClr val="000000">
                      <a:alpha val="43137"/>
                    </a:srgbClr>
                  </a:outerShdw>
                </a:effectLst>
              </a:rPr>
              <a:t>一、社會適應的觀點</a:t>
            </a:r>
          </a:p>
        </p:txBody>
      </p:sp>
      <p:graphicFrame>
        <p:nvGraphicFramePr>
          <p:cNvPr id="3" name="表格 2"/>
          <p:cNvGraphicFramePr>
            <a:graphicFrameLocks noGrp="1"/>
          </p:cNvGraphicFramePr>
          <p:nvPr/>
        </p:nvGraphicFramePr>
        <p:xfrm>
          <a:off x="971550" y="1052513"/>
          <a:ext cx="7200900" cy="4836979"/>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0000"/>
                    </a:ext>
                  </a:extLst>
                </a:gridCol>
              </a:tblGrid>
              <a:tr h="17280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（一）主張採「社會適應取向」的人基本上認為社會上所</a:t>
                      </a:r>
                      <a:r>
                        <a:rPr lang="zh-TW" altLang="en-US" sz="2400" b="0"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存有的規則、秩序、價值大致上是合理的</a:t>
                      </a:r>
                      <a:r>
                        <a:rPr lang="zh-TW" altLang="en-US"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，學校課程只要配合社會的變遷和需求，</a:t>
                      </a:r>
                      <a:r>
                        <a:rPr lang="zh-TW" altLang="en-US" sz="2400" b="0"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提供社會所需要的知識、技能，則教育系統的任務</a:t>
                      </a:r>
                      <a:r>
                        <a:rPr lang="zh-TW" altLang="en-US"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就已達成。</a:t>
                      </a:r>
                    </a:p>
                  </a:txBody>
                  <a:tcPr marL="91441" marR="91441" marT="45716" marB="45716">
                    <a:lnL w="38100" cap="flat" cmpd="sng" algn="ctr">
                      <a:solidFill>
                        <a:srgbClr val="FFC000"/>
                      </a:solidFill>
                      <a:prstDash val="sysDashDot"/>
                      <a:round/>
                      <a:headEnd type="none" w="med" len="med"/>
                      <a:tailEnd type="none" w="med" len="med"/>
                    </a:lnL>
                    <a:lnR w="38100" cap="flat" cmpd="sng" algn="ctr">
                      <a:solidFill>
                        <a:srgbClr val="FFC000"/>
                      </a:solidFill>
                      <a:prstDash val="sysDashDot"/>
                      <a:round/>
                      <a:headEnd type="none" w="med" len="med"/>
                      <a:tailEnd type="none" w="med" len="med"/>
                    </a:lnR>
                    <a:lnT w="38100" cap="flat" cmpd="sng" algn="ctr">
                      <a:solidFill>
                        <a:srgbClr val="FFC000"/>
                      </a:solidFill>
                      <a:prstDash val="sysDashDot"/>
                      <a:round/>
                      <a:headEnd type="none" w="med" len="med"/>
                      <a:tailEnd type="none" w="med" len="med"/>
                    </a:lnT>
                    <a:lnB w="38100" cap="flat" cmpd="sng" algn="ctr">
                      <a:noFill/>
                      <a:prstDash val="sysDash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119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（二）這種觀點可以早期的鮑比特（</a:t>
                      </a:r>
                      <a:r>
                        <a:rPr lang="en-US" altLang="zh-TW"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Bobbitt, 1918</a:t>
                      </a:r>
                      <a:r>
                        <a:rPr lang="zh-TW" altLang="en-US"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）為代表，他主張課程應為兒童準備</a:t>
                      </a:r>
                      <a:r>
                        <a:rPr lang="zh-TW" altLang="en-US" sz="2400" b="0"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未來五十年成人期所需的知識和技能</a:t>
                      </a:r>
                      <a:r>
                        <a:rPr lang="zh-TW" altLang="en-US"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endParaRPr lang="en-US" altLang="zh-TW"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為了準備生活，課程發展者必須找出課程所要含括的領域。然後由課程專家將該領域中重要的的知識和態度加以分析，再編入學校課程。</a:t>
                      </a:r>
                    </a:p>
                  </a:txBody>
                  <a:tcPr marL="91441" marR="91441" marT="45716" marB="45716">
                    <a:lnL w="38100" cap="flat" cmpd="sng" algn="ctr">
                      <a:solidFill>
                        <a:srgbClr val="FFC000"/>
                      </a:solidFill>
                      <a:prstDash val="sysDashDot"/>
                      <a:round/>
                      <a:headEnd type="none" w="med" len="med"/>
                      <a:tailEnd type="none" w="med" len="med"/>
                    </a:lnL>
                    <a:lnR w="38100" cap="flat" cmpd="sng" algn="ctr">
                      <a:solidFill>
                        <a:srgbClr val="FFC000"/>
                      </a:solidFill>
                      <a:prstDash val="sysDashDot"/>
                      <a:round/>
                      <a:headEnd type="none" w="med" len="med"/>
                      <a:tailEnd type="none" w="med" len="med"/>
                    </a:lnR>
                    <a:lnT w="38100" cap="flat" cmpd="sng" algn="ctr">
                      <a:noFill/>
                      <a:prstDash val="sysDashDot"/>
                      <a:round/>
                      <a:headEnd type="none" w="med" len="med"/>
                      <a:tailEnd type="none" w="med" len="med"/>
                    </a:lnT>
                    <a:lnB w="38100" cap="flat" cmpd="sng" algn="ctr">
                      <a:noFill/>
                      <a:prstDash val="sysDash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22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（三）</a:t>
                      </a:r>
                      <a:r>
                        <a:rPr lang="en-US" altLang="zh-TW"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Ex.</a:t>
                      </a:r>
                      <a:r>
                        <a:rPr lang="zh-TW" altLang="en-US"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「軟式教育」（</a:t>
                      </a:r>
                      <a:r>
                        <a:rPr lang="en-US" altLang="zh-TW"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soft education</a:t>
                      </a:r>
                      <a:r>
                        <a:rPr lang="zh-TW" altLang="en-US"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endParaRPr lang="en-US" altLang="zh-TW"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2"/>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生涯教育課程。</a:t>
                      </a:r>
                    </a:p>
                  </a:txBody>
                  <a:tcPr marL="91441" marR="91441" marT="45716" marB="45716">
                    <a:lnL w="38100" cap="flat" cmpd="sng" algn="ctr">
                      <a:solidFill>
                        <a:srgbClr val="FFC000"/>
                      </a:solidFill>
                      <a:prstDash val="sysDashDot"/>
                      <a:round/>
                      <a:headEnd type="none" w="med" len="med"/>
                      <a:tailEnd type="none" w="med" len="med"/>
                    </a:lnL>
                    <a:lnR w="38100" cap="flat" cmpd="sng" algn="ctr">
                      <a:solidFill>
                        <a:srgbClr val="FFC000"/>
                      </a:solidFill>
                      <a:prstDash val="sysDashDot"/>
                      <a:round/>
                      <a:headEnd type="none" w="med" len="med"/>
                      <a:tailEnd type="none" w="med" len="med"/>
                    </a:lnR>
                    <a:lnT w="38100" cap="flat" cmpd="sng" algn="ctr">
                      <a:noFill/>
                      <a:prstDash val="sysDashDot"/>
                      <a:round/>
                      <a:headEnd type="none" w="med" len="med"/>
                      <a:tailEnd type="none" w="med" len="med"/>
                    </a:lnT>
                    <a:lnB w="38100" cap="flat" cmpd="sng" algn="ctr">
                      <a:solidFill>
                        <a:srgbClr val="FFC000"/>
                      </a:solidFill>
                      <a:prstDash val="sysDash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2858" fill="hold"/>
                                        <p:tgtEl>
                                          <p:spTgt spid="4"/>
                                        </p:tgtEl>
                                      </p:cBhvr>
                                    </p:cmd>
                                  </p:childTnLst>
                                </p:cTn>
                              </p:par>
                            </p:childTnLst>
                          </p:cTn>
                        </p:par>
                      </p:childTnLst>
                    </p:cTn>
                  </p:par>
                </p:childTnLst>
              </p:cTn>
              <p:nextCondLst>
                <p:cond evt="onClick" delay="0">
                  <p:tgtEl>
                    <p:spTgt spid="4"/>
                  </p:tgtEl>
                </p:cond>
              </p:nextCondLst>
            </p:seq>
            <p:audio>
              <p:cMediaNode>
                <p:cTn id="15"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457200" y="-26988"/>
            <a:ext cx="8229600" cy="998538"/>
          </a:xfrm>
        </p:spPr>
        <p:txBody>
          <a:bodyPr/>
          <a:lstStyle/>
          <a:p>
            <a:pPr eaLnBrk="1" hangingPunct="1">
              <a:defRPr/>
            </a:pPr>
            <a:r>
              <a:rPr lang="zh-TW" altLang="en-US" dirty="0"/>
              <a:t>前言</a:t>
            </a:r>
          </a:p>
        </p:txBody>
      </p:sp>
      <p:sp>
        <p:nvSpPr>
          <p:cNvPr id="5" name="剪去對角線角落矩形 4"/>
          <p:cNvSpPr/>
          <p:nvPr/>
        </p:nvSpPr>
        <p:spPr>
          <a:xfrm>
            <a:off x="755650" y="981075"/>
            <a:ext cx="7561263" cy="1223963"/>
          </a:xfrm>
          <a:prstGeom prst="snip2DiagRect">
            <a:avLst/>
          </a:prstGeom>
          <a:solidFill>
            <a:srgbClr val="F6B6F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b="1" dirty="0">
                <a:solidFill>
                  <a:schemeClr val="bg2"/>
                </a:solidFill>
                <a:ea typeface="標楷體" pitchFamily="65" charset="-120"/>
              </a:rPr>
              <a:t>課程是教育的內容，也是學生學習活動與經驗的總體。</a:t>
            </a:r>
          </a:p>
        </p:txBody>
      </p:sp>
      <p:sp>
        <p:nvSpPr>
          <p:cNvPr id="8" name="剪去對角線角落矩形 7"/>
          <p:cNvSpPr/>
          <p:nvPr/>
        </p:nvSpPr>
        <p:spPr>
          <a:xfrm>
            <a:off x="755650" y="4941888"/>
            <a:ext cx="7561263" cy="1223962"/>
          </a:xfrm>
          <a:prstGeom prst="snip2DiagRect">
            <a:avLst/>
          </a:prstGeom>
          <a:solidFill>
            <a:srgbClr val="F47C8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b="1" dirty="0">
                <a:solidFill>
                  <a:schemeClr val="bg2"/>
                </a:solidFill>
                <a:ea typeface="標楷體" pitchFamily="65" charset="-120"/>
              </a:rPr>
              <a:t>知識社會學研究可以使教育學者在建立課程理論時有更堅實的基礎，而教育當局與教師在修訂課程時注意到社會因素對課程發展的影響</a:t>
            </a:r>
          </a:p>
        </p:txBody>
      </p:sp>
      <p:sp>
        <p:nvSpPr>
          <p:cNvPr id="9" name="剪去對角線角落矩形 8"/>
          <p:cNvSpPr/>
          <p:nvPr/>
        </p:nvSpPr>
        <p:spPr>
          <a:xfrm>
            <a:off x="755650" y="3573463"/>
            <a:ext cx="7561263" cy="1223962"/>
          </a:xfrm>
          <a:prstGeom prst="snip2Diag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b="1" dirty="0">
                <a:solidFill>
                  <a:schemeClr val="bg2"/>
                </a:solidFill>
                <a:ea typeface="標楷體" pitchFamily="65" charset="-120"/>
              </a:rPr>
              <a:t>教育社會學之前重視制度，後強調人，知識</a:t>
            </a:r>
          </a:p>
        </p:txBody>
      </p:sp>
      <p:sp>
        <p:nvSpPr>
          <p:cNvPr id="10" name="剪去對角線角落矩形 9"/>
          <p:cNvSpPr/>
          <p:nvPr/>
        </p:nvSpPr>
        <p:spPr>
          <a:xfrm>
            <a:off x="755650" y="2276475"/>
            <a:ext cx="7561263" cy="1223963"/>
          </a:xfrm>
          <a:prstGeom prst="snip2Diag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b="1" dirty="0">
                <a:solidFill>
                  <a:schemeClr val="bg2"/>
                </a:solidFill>
                <a:ea typeface="標楷體" pitchFamily="65" charset="-120"/>
              </a:rPr>
              <a:t>知識社會學分析教育內容－課程</a:t>
            </a:r>
          </a:p>
        </p:txBody>
      </p:sp>
      <p:pic>
        <p:nvPicPr>
          <p:cNvPr id="7"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33435" fill="hold"/>
                                        <p:tgtEl>
                                          <p:spTgt spid="7"/>
                                        </p:tgtEl>
                                      </p:cBhvr>
                                    </p:cmd>
                                  </p:childTnLst>
                                </p:cTn>
                              </p:par>
                            </p:childTnLst>
                          </p:cTn>
                        </p:par>
                      </p:childTnLst>
                    </p:cTn>
                  </p:par>
                </p:childTnLst>
              </p:cTn>
              <p:nextCondLst>
                <p:cond evt="onClick" delay="0">
                  <p:tgtEl>
                    <p:spTgt spid="7"/>
                  </p:tgtEl>
                </p:cond>
              </p:nextCondLst>
            </p:seq>
            <p:audio>
              <p:cMediaNode>
                <p:cTn id="22"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bldLst>
      <p:bldP spid="5"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457200" y="260350"/>
            <a:ext cx="8229600" cy="576263"/>
          </a:xfrm>
        </p:spPr>
        <p:txBody>
          <a:bodyPr/>
          <a:lstStyle/>
          <a:p>
            <a:pPr eaLnBrk="1" hangingPunct="1">
              <a:lnSpc>
                <a:spcPct val="90000"/>
              </a:lnSpc>
              <a:buFont typeface="Wingdings" pitchFamily="2" charset="2"/>
              <a:buNone/>
              <a:defRPr/>
            </a:pPr>
            <a:r>
              <a:rPr lang="zh-TW" altLang="en-US" u="sng" dirty="0">
                <a:solidFill>
                  <a:srgbClr val="5C0000"/>
                </a:solidFill>
                <a:effectLst>
                  <a:outerShdw blurRad="38100" dist="38100" dir="2700000" algn="tl">
                    <a:srgbClr val="000000">
                      <a:alpha val="43137"/>
                    </a:srgbClr>
                  </a:outerShdw>
                </a:effectLst>
              </a:rPr>
              <a:t>二、社會重建的觀點</a:t>
            </a:r>
          </a:p>
        </p:txBody>
      </p:sp>
      <p:graphicFrame>
        <p:nvGraphicFramePr>
          <p:cNvPr id="3" name="資料庫圖表 2"/>
          <p:cNvGraphicFramePr/>
          <p:nvPr/>
        </p:nvGraphicFramePr>
        <p:xfrm>
          <a:off x="539552" y="908720"/>
          <a:ext cx="7632848" cy="56886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7910"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457200" y="-100013"/>
            <a:ext cx="8229600" cy="1143001"/>
          </a:xfrm>
        </p:spPr>
        <p:txBody>
          <a:bodyPr/>
          <a:lstStyle/>
          <a:p>
            <a:pPr eaLnBrk="1" hangingPunct="1">
              <a:defRPr/>
            </a:pPr>
            <a:r>
              <a:rPr lang="zh-TW" altLang="en-US" dirty="0"/>
              <a:t>肆、課程與意識型態</a:t>
            </a:r>
          </a:p>
        </p:txBody>
      </p:sp>
      <p:sp>
        <p:nvSpPr>
          <p:cNvPr id="22531" name="Rectangle 3"/>
          <p:cNvSpPr>
            <a:spLocks noGrp="1" noChangeArrowheads="1"/>
          </p:cNvSpPr>
          <p:nvPr>
            <p:ph type="body" idx="1"/>
          </p:nvPr>
        </p:nvSpPr>
        <p:spPr>
          <a:xfrm>
            <a:off x="468313" y="981075"/>
            <a:ext cx="8229600" cy="647700"/>
          </a:xfrm>
        </p:spPr>
        <p:txBody>
          <a:bodyPr/>
          <a:lstStyle/>
          <a:p>
            <a:pPr eaLnBrk="1" hangingPunct="1">
              <a:lnSpc>
                <a:spcPct val="90000"/>
              </a:lnSpc>
              <a:buFont typeface="Wingdings" pitchFamily="2" charset="2"/>
              <a:buNone/>
              <a:defRPr/>
            </a:pPr>
            <a:r>
              <a:rPr lang="zh-TW" altLang="en-US" u="sng" dirty="0">
                <a:solidFill>
                  <a:srgbClr val="5C0000"/>
                </a:solidFill>
                <a:effectLst>
                  <a:outerShdw blurRad="38100" dist="38100" dir="2700000" algn="tl">
                    <a:srgbClr val="000000">
                      <a:alpha val="43137"/>
                    </a:srgbClr>
                  </a:outerShdw>
                </a:effectLst>
              </a:rPr>
              <a:t>一、何謂意識型態</a:t>
            </a:r>
            <a:r>
              <a:rPr lang="en-US" altLang="zh-TW" u="sng" dirty="0">
                <a:solidFill>
                  <a:srgbClr val="FF0000"/>
                </a:solidFill>
                <a:effectLst>
                  <a:outerShdw blurRad="38100" dist="38100" dir="2700000" algn="tl">
                    <a:srgbClr val="000000">
                      <a:alpha val="43137"/>
                    </a:srgbClr>
                  </a:outerShdw>
                </a:effectLst>
              </a:rPr>
              <a:t>ideology</a:t>
            </a:r>
            <a:endParaRPr lang="zh-TW" altLang="en-US" u="sng" dirty="0">
              <a:solidFill>
                <a:srgbClr val="FF0000"/>
              </a:solidFill>
              <a:effectLst>
                <a:outerShdw blurRad="38100" dist="38100" dir="2700000" algn="tl">
                  <a:srgbClr val="000000">
                    <a:alpha val="43137"/>
                  </a:srgbClr>
                </a:outerShdw>
              </a:effectLst>
            </a:endParaRPr>
          </a:p>
        </p:txBody>
      </p:sp>
      <p:sp>
        <p:nvSpPr>
          <p:cNvPr id="3" name="流程圖: 替代處理程序 2"/>
          <p:cNvSpPr/>
          <p:nvPr/>
        </p:nvSpPr>
        <p:spPr>
          <a:xfrm>
            <a:off x="611560" y="1772816"/>
            <a:ext cx="7992888" cy="1656184"/>
          </a:xfrm>
          <a:prstGeom prst="flowChartAlternateProcess">
            <a:avLst/>
          </a:prstGeom>
          <a:solidFill>
            <a:srgbClr val="EC897C"/>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3500"/>
              </a:lnSpc>
              <a:defRPr/>
            </a:pPr>
            <a:r>
              <a:rPr lang="zh-TW" altLang="en-US" sz="2400" b="1" dirty="0">
                <a:solidFill>
                  <a:schemeClr val="bg2"/>
                </a:solidFill>
                <a:latin typeface="標楷體" panose="03000509000000000000" pitchFamily="65" charset="-120"/>
                <a:ea typeface="標楷體" panose="03000509000000000000" pitchFamily="65" charset="-120"/>
              </a:rPr>
              <a:t>（一）十九世紀時，馬克思將意識型態視為資本主義社會為複製社會結構，反映階級利益而將之合理化的一些偏見。</a:t>
            </a:r>
          </a:p>
        </p:txBody>
      </p:sp>
      <p:sp>
        <p:nvSpPr>
          <p:cNvPr id="6" name="流程圖: 替代處理程序 5"/>
          <p:cNvSpPr/>
          <p:nvPr/>
        </p:nvSpPr>
        <p:spPr>
          <a:xfrm>
            <a:off x="611560" y="3717032"/>
            <a:ext cx="7992888" cy="1800200"/>
          </a:xfrm>
          <a:prstGeom prst="flowChartAlternateProcess">
            <a:avLst/>
          </a:prstGeom>
          <a:solidFill>
            <a:srgbClr val="F8D170"/>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3500"/>
              </a:lnSpc>
              <a:defRPr/>
            </a:pPr>
            <a:r>
              <a:rPr lang="zh-TW" altLang="en-US" sz="2400" b="1" dirty="0">
                <a:solidFill>
                  <a:schemeClr val="bg2"/>
                </a:solidFill>
                <a:latin typeface="標楷體" panose="03000509000000000000" pitchFamily="65" charset="-120"/>
                <a:ea typeface="標楷體" panose="03000509000000000000" pitchFamily="65" charset="-120"/>
              </a:rPr>
              <a:t>（二）二十世紀初孟漢（</a:t>
            </a:r>
            <a:r>
              <a:rPr lang="en-US" altLang="zh-TW" sz="2400" b="1" dirty="0">
                <a:solidFill>
                  <a:schemeClr val="bg2"/>
                </a:solidFill>
                <a:latin typeface="標楷體" panose="03000509000000000000" pitchFamily="65" charset="-120"/>
                <a:ea typeface="標楷體" panose="03000509000000000000" pitchFamily="65" charset="-120"/>
              </a:rPr>
              <a:t>K. Mannheim</a:t>
            </a:r>
            <a:r>
              <a:rPr lang="zh-TW" altLang="en-US" sz="2400" b="1" dirty="0">
                <a:solidFill>
                  <a:schemeClr val="bg2"/>
                </a:solidFill>
                <a:latin typeface="標楷體" panose="03000509000000000000" pitchFamily="65" charset="-120"/>
                <a:ea typeface="標楷體" panose="03000509000000000000" pitchFamily="65" charset="-120"/>
              </a:rPr>
              <a:t>）則認為馬克思將意識型態視為扭曲社會現實的意識，是片面而局部的概念。</a:t>
            </a:r>
          </a:p>
        </p:txBody>
      </p:sp>
      <p:pic>
        <p:nvPicPr>
          <p:cNvPr id="7"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37306" fill="hold"/>
                                        <p:tgtEl>
                                          <p:spTgt spid="7"/>
                                        </p:tgtEl>
                                      </p:cBhvr>
                                    </p:cmd>
                                  </p:childTnLst>
                                </p:cTn>
                              </p:par>
                            </p:childTnLst>
                          </p:cTn>
                        </p:par>
                      </p:childTnLst>
                    </p:cTn>
                  </p:par>
                </p:childTnLst>
              </p:cTn>
              <p:nextCondLst>
                <p:cond evt="onClick" delay="0">
                  <p:tgtEl>
                    <p:spTgt spid="7"/>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3" name="流程圖: 替代處理程序 2"/>
          <p:cNvSpPr/>
          <p:nvPr/>
        </p:nvSpPr>
        <p:spPr>
          <a:xfrm>
            <a:off x="611560" y="908720"/>
            <a:ext cx="7992888" cy="1656184"/>
          </a:xfrm>
          <a:prstGeom prst="flowChartAlternateProcess">
            <a:avLst/>
          </a:prstGeom>
          <a:solidFill>
            <a:srgbClr val="92D050"/>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None/>
              <a:defRPr/>
            </a:pPr>
            <a:r>
              <a:rPr lang="zh-TW" altLang="en-US" sz="2400" b="1" dirty="0">
                <a:solidFill>
                  <a:schemeClr val="bg2"/>
                </a:solidFill>
                <a:latin typeface="標楷體" panose="03000509000000000000" pitchFamily="65" charset="-120"/>
                <a:ea typeface="標楷體" panose="03000509000000000000" pitchFamily="65" charset="-120"/>
              </a:rPr>
              <a:t>（三）陳伯璋（</a:t>
            </a:r>
            <a:r>
              <a:rPr lang="en-US" altLang="zh-TW" sz="2400" b="1" dirty="0">
                <a:solidFill>
                  <a:schemeClr val="bg2"/>
                </a:solidFill>
                <a:latin typeface="標楷體" panose="03000509000000000000" pitchFamily="65" charset="-120"/>
                <a:ea typeface="標楷體" panose="03000509000000000000" pitchFamily="65" charset="-120"/>
              </a:rPr>
              <a:t>1988</a:t>
            </a:r>
            <a:r>
              <a:rPr lang="zh-TW" altLang="en-US" sz="2400" b="1" dirty="0">
                <a:solidFill>
                  <a:schemeClr val="bg2"/>
                </a:solidFill>
                <a:latin typeface="標楷體" panose="03000509000000000000" pitchFamily="65" charset="-120"/>
                <a:ea typeface="標楷體" panose="03000509000000000000" pitchFamily="65" charset="-120"/>
              </a:rPr>
              <a:t>）</a:t>
            </a:r>
          </a:p>
          <a:p>
            <a:pPr>
              <a:buFont typeface="Wingdings" pitchFamily="2" charset="2"/>
              <a:buNone/>
              <a:defRPr/>
            </a:pPr>
            <a:r>
              <a:rPr lang="zh-TW" altLang="en-US"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1.</a:t>
            </a:r>
            <a:r>
              <a:rPr lang="zh-TW" altLang="en-US"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系統性</a:t>
            </a:r>
            <a:r>
              <a:rPr lang="en-US" altLang="zh-TW"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2.</a:t>
            </a:r>
            <a:r>
              <a:rPr lang="zh-TW" altLang="en-US"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排他性</a:t>
            </a:r>
          </a:p>
          <a:p>
            <a:pPr>
              <a:buFont typeface="Wingdings" pitchFamily="2" charset="2"/>
              <a:buNone/>
              <a:defRPr/>
            </a:pPr>
            <a:r>
              <a:rPr lang="zh-TW" altLang="en-US"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3.</a:t>
            </a:r>
            <a:r>
              <a:rPr lang="zh-TW" altLang="en-US"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強制性</a:t>
            </a:r>
            <a:r>
              <a:rPr lang="en-US" altLang="zh-TW"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4.</a:t>
            </a:r>
            <a:r>
              <a:rPr lang="zh-TW" altLang="en-US"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情感性</a:t>
            </a:r>
          </a:p>
          <a:p>
            <a:pPr>
              <a:buFont typeface="Wingdings" pitchFamily="2" charset="2"/>
              <a:buNone/>
              <a:defRPr/>
            </a:pPr>
            <a:r>
              <a:rPr lang="zh-TW" altLang="en-US"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5.</a:t>
            </a:r>
            <a:r>
              <a:rPr lang="zh-TW" altLang="en-US" sz="2400"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主導性</a:t>
            </a:r>
          </a:p>
        </p:txBody>
      </p:sp>
      <p:sp>
        <p:nvSpPr>
          <p:cNvPr id="5" name="流程圖: 替代處理程序 4"/>
          <p:cNvSpPr/>
          <p:nvPr/>
        </p:nvSpPr>
        <p:spPr>
          <a:xfrm>
            <a:off x="179512" y="2924944"/>
            <a:ext cx="9145016" cy="2592288"/>
          </a:xfrm>
          <a:prstGeom prst="flowChartAlternateProcess">
            <a:avLst/>
          </a:prstGeom>
          <a:solidFill>
            <a:srgbClr val="B77BED"/>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None/>
              <a:defRPr/>
            </a:pPr>
            <a:r>
              <a:rPr lang="zh-TW" altLang="en-US" sz="2400" b="1" dirty="0">
                <a:solidFill>
                  <a:schemeClr val="bg2"/>
                </a:solidFill>
                <a:latin typeface="標楷體" panose="03000509000000000000" pitchFamily="65" charset="-120"/>
                <a:ea typeface="標楷體" panose="03000509000000000000" pitchFamily="65" charset="-120"/>
              </a:rPr>
              <a:t>（四）意識型態</a:t>
            </a:r>
            <a:endParaRPr lang="en-US" altLang="zh-TW" sz="2400" b="1" dirty="0">
              <a:solidFill>
                <a:schemeClr val="bg2"/>
              </a:solidFill>
              <a:latin typeface="標楷體" panose="03000509000000000000" pitchFamily="65" charset="-120"/>
              <a:ea typeface="標楷體" panose="03000509000000000000" pitchFamily="65" charset="-120"/>
            </a:endParaRPr>
          </a:p>
          <a:p>
            <a:pPr>
              <a:buFont typeface="Wingdings" pitchFamily="2" charset="2"/>
              <a:buNone/>
              <a:defRPr/>
            </a:pPr>
            <a:r>
              <a:rPr lang="en-US" altLang="zh-TW" sz="2400" b="1" dirty="0">
                <a:solidFill>
                  <a:schemeClr val="bg2"/>
                </a:solidFill>
                <a:latin typeface="標楷體" panose="03000509000000000000" pitchFamily="65" charset="-120"/>
                <a:ea typeface="標楷體" panose="03000509000000000000" pitchFamily="65" charset="-120"/>
              </a:rPr>
              <a:t>1.</a:t>
            </a:r>
            <a:r>
              <a:rPr lang="zh-TW" altLang="en-US" sz="2400" b="1" dirty="0">
                <a:solidFill>
                  <a:schemeClr val="bg2"/>
                </a:solidFill>
                <a:latin typeface="標楷體" panose="03000509000000000000" pitchFamily="65" charset="-120"/>
                <a:ea typeface="標楷體" panose="03000509000000000000" pitchFamily="65" charset="-120"/>
              </a:rPr>
              <a:t>某種思想或信念，或是一種參考架構，個人據以了解社會事物。</a:t>
            </a:r>
            <a:endParaRPr lang="en-US" altLang="zh-TW" sz="2400" b="1" dirty="0">
              <a:solidFill>
                <a:schemeClr val="bg2"/>
              </a:solidFill>
              <a:latin typeface="標楷體" panose="03000509000000000000" pitchFamily="65" charset="-120"/>
              <a:ea typeface="標楷體" panose="03000509000000000000" pitchFamily="65" charset="-120"/>
            </a:endParaRPr>
          </a:p>
          <a:p>
            <a:pPr>
              <a:buFont typeface="Wingdings" pitchFamily="2" charset="2"/>
              <a:buNone/>
              <a:defRPr/>
            </a:pPr>
            <a:r>
              <a:rPr lang="en-US" altLang="zh-TW" sz="2400" b="1" dirty="0">
                <a:solidFill>
                  <a:schemeClr val="bg2"/>
                </a:solidFill>
                <a:latin typeface="標楷體" panose="03000509000000000000" pitchFamily="65" charset="-120"/>
                <a:ea typeface="標楷體" panose="03000509000000000000" pitchFamily="65" charset="-120"/>
              </a:rPr>
              <a:t>2.</a:t>
            </a:r>
            <a:r>
              <a:rPr lang="zh-TW" altLang="en-US" sz="2400" b="1" dirty="0">
                <a:solidFill>
                  <a:schemeClr val="bg2"/>
                </a:solidFill>
                <a:latin typeface="標楷體" panose="03000509000000000000" pitchFamily="65" charset="-120"/>
                <a:ea typeface="標楷體" panose="03000509000000000000" pitchFamily="65" charset="-120"/>
              </a:rPr>
              <a:t>受到社會文化因素影響而形成的觀念或價值系統</a:t>
            </a:r>
            <a:endParaRPr lang="en-US" altLang="zh-TW" sz="2400" b="1" dirty="0">
              <a:solidFill>
                <a:schemeClr val="bg2"/>
              </a:solidFill>
              <a:latin typeface="標楷體" panose="03000509000000000000" pitchFamily="65" charset="-120"/>
              <a:ea typeface="標楷體" panose="03000509000000000000" pitchFamily="65" charset="-120"/>
            </a:endParaRPr>
          </a:p>
          <a:p>
            <a:pPr>
              <a:buFont typeface="Wingdings" pitchFamily="2" charset="2"/>
              <a:buNone/>
              <a:defRPr/>
            </a:pPr>
            <a:r>
              <a:rPr lang="en-US" altLang="zh-TW" sz="2400" b="1" dirty="0">
                <a:solidFill>
                  <a:schemeClr val="bg2"/>
                </a:solidFill>
                <a:latin typeface="標楷體" panose="03000509000000000000" pitchFamily="65" charset="-120"/>
                <a:ea typeface="標楷體" panose="03000509000000000000" pitchFamily="65" charset="-120"/>
              </a:rPr>
              <a:t>3.</a:t>
            </a:r>
            <a:r>
              <a:rPr lang="zh-TW" altLang="en-US" sz="2400" b="1" dirty="0">
                <a:solidFill>
                  <a:schemeClr val="bg2"/>
                </a:solidFill>
                <a:latin typeface="標楷體" panose="03000509000000000000" pitchFamily="65" charset="-120"/>
                <a:ea typeface="標楷體" panose="03000509000000000000" pitchFamily="65" charset="-120"/>
              </a:rPr>
              <a:t>可以作為行動的準繩</a:t>
            </a:r>
            <a:endParaRPr lang="en-US" altLang="zh-TW" sz="2400" b="1" dirty="0">
              <a:solidFill>
                <a:schemeClr val="bg2"/>
              </a:solidFill>
              <a:latin typeface="標楷體" panose="03000509000000000000" pitchFamily="65" charset="-120"/>
              <a:ea typeface="標楷體" panose="03000509000000000000" pitchFamily="65" charset="-120"/>
            </a:endParaRPr>
          </a:p>
          <a:p>
            <a:pPr>
              <a:buFont typeface="Wingdings" pitchFamily="2" charset="2"/>
              <a:buNone/>
              <a:defRPr/>
            </a:pPr>
            <a:r>
              <a:rPr lang="en-US" altLang="zh-TW" sz="2400" b="1" dirty="0">
                <a:solidFill>
                  <a:schemeClr val="bg2"/>
                </a:solidFill>
                <a:latin typeface="標楷體" panose="03000509000000000000" pitchFamily="65" charset="-120"/>
                <a:ea typeface="標楷體" panose="03000509000000000000" pitchFamily="65" charset="-120"/>
              </a:rPr>
              <a:t>4.</a:t>
            </a:r>
            <a:r>
              <a:rPr lang="zh-TW" altLang="en-US" sz="2400" b="1" dirty="0">
                <a:solidFill>
                  <a:schemeClr val="bg2"/>
                </a:solidFill>
                <a:latin typeface="標楷體" panose="03000509000000000000" pitchFamily="65" charset="-120"/>
                <a:ea typeface="標楷體" panose="03000509000000000000" pitchFamily="65" charset="-120"/>
              </a:rPr>
              <a:t>兼具</a:t>
            </a:r>
            <a:r>
              <a:rPr lang="zh-TW" altLang="en-US" sz="2400" b="1" dirty="0">
                <a:solidFill>
                  <a:srgbClr val="FF0000"/>
                </a:solidFill>
                <a:latin typeface="標楷體" panose="03000509000000000000" pitchFamily="65" charset="-120"/>
                <a:ea typeface="標楷體" panose="03000509000000000000" pitchFamily="65" charset="-120"/>
              </a:rPr>
              <a:t>思想、信仰與行動的綜合體</a:t>
            </a:r>
            <a:r>
              <a:rPr lang="zh-TW" altLang="en-US" sz="2400" b="1" dirty="0">
                <a:solidFill>
                  <a:schemeClr val="bg2"/>
                </a:solidFill>
                <a:latin typeface="標楷體" panose="03000509000000000000" pitchFamily="65" charset="-120"/>
                <a:ea typeface="標楷體" panose="03000509000000000000" pitchFamily="65" charset="-120"/>
              </a:rPr>
              <a:t>。</a:t>
            </a:r>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87551" fill="hold"/>
                                        <p:tgtEl>
                                          <p:spTgt spid="4"/>
                                        </p:tgtEl>
                                      </p:cBhvr>
                                    </p:cmd>
                                  </p:childTnLst>
                                </p:cTn>
                              </p:par>
                            </p:childTnLst>
                          </p:cTn>
                        </p:par>
                      </p:childTnLst>
                    </p:cTn>
                  </p:par>
                </p:childTnLst>
              </p:cTn>
              <p:nextCondLst>
                <p:cond evt="onClick" delay="0">
                  <p:tgtEl>
                    <p:spTgt spid="4"/>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457200" y="260350"/>
            <a:ext cx="8229600" cy="3816350"/>
          </a:xfrm>
        </p:spPr>
        <p:txBody>
          <a:bodyPr/>
          <a:lstStyle/>
          <a:p>
            <a:pPr eaLnBrk="1" hangingPunct="1">
              <a:lnSpc>
                <a:spcPct val="90000"/>
              </a:lnSpc>
              <a:buFont typeface="Wingdings" pitchFamily="2" charset="2"/>
              <a:buNone/>
              <a:defRPr/>
            </a:pPr>
            <a:r>
              <a:rPr lang="zh-TW" altLang="en-US" u="sng" dirty="0">
                <a:solidFill>
                  <a:srgbClr val="5C0000"/>
                </a:solidFill>
                <a:effectLst>
                  <a:outerShdw blurRad="38100" dist="38100" dir="2700000" algn="tl">
                    <a:srgbClr val="000000">
                      <a:alpha val="43137"/>
                    </a:srgbClr>
                  </a:outerShdw>
                </a:effectLst>
              </a:rPr>
              <a:t>二、課程意識型態的分析層次</a:t>
            </a:r>
          </a:p>
          <a:p>
            <a:pPr eaLnBrk="1" hangingPunct="1">
              <a:lnSpc>
                <a:spcPct val="90000"/>
              </a:lnSpc>
              <a:buFont typeface="Wingdings" pitchFamily="2" charset="2"/>
              <a:buNone/>
              <a:defRPr/>
            </a:pPr>
            <a:endParaRPr lang="en-US" altLang="zh-TW" u="sng" dirty="0">
              <a:solidFill>
                <a:srgbClr val="5C0000"/>
              </a:solidFill>
              <a:effectLst>
                <a:outerShdw blurRad="38100" dist="38100" dir="2700000" algn="tl">
                  <a:srgbClr val="000000">
                    <a:alpha val="43137"/>
                  </a:srgbClr>
                </a:outerShdw>
              </a:effectLst>
            </a:endParaRPr>
          </a:p>
          <a:p>
            <a:pPr eaLnBrk="1" hangingPunct="1">
              <a:lnSpc>
                <a:spcPct val="90000"/>
              </a:lnSpc>
              <a:buFont typeface="Wingdings" pitchFamily="2" charset="2"/>
              <a:buNone/>
              <a:defRPr/>
            </a:pPr>
            <a:endParaRPr lang="en-US" altLang="zh-TW" u="sng" dirty="0">
              <a:solidFill>
                <a:srgbClr val="5C0000"/>
              </a:solidFill>
              <a:effectLst>
                <a:outerShdw blurRad="38100" dist="38100" dir="2700000" algn="tl">
                  <a:srgbClr val="000000">
                    <a:alpha val="43137"/>
                  </a:srgbClr>
                </a:outerShdw>
              </a:effectLst>
            </a:endParaRPr>
          </a:p>
          <a:p>
            <a:pPr eaLnBrk="1" hangingPunct="1">
              <a:lnSpc>
                <a:spcPct val="90000"/>
              </a:lnSpc>
              <a:buFont typeface="Wingdings" pitchFamily="2" charset="2"/>
              <a:buNone/>
              <a:defRPr/>
            </a:pPr>
            <a:endParaRPr lang="en-US" altLang="zh-TW" u="sng" dirty="0">
              <a:solidFill>
                <a:srgbClr val="5C0000"/>
              </a:solidFill>
              <a:effectLst>
                <a:outerShdw blurRad="38100" dist="38100" dir="2700000" algn="tl">
                  <a:srgbClr val="000000">
                    <a:alpha val="43137"/>
                  </a:srgbClr>
                </a:outerShdw>
              </a:effectLst>
            </a:endParaRPr>
          </a:p>
          <a:p>
            <a:pPr eaLnBrk="1" hangingPunct="1">
              <a:lnSpc>
                <a:spcPct val="90000"/>
              </a:lnSpc>
              <a:buFont typeface="Wingdings" pitchFamily="2" charset="2"/>
              <a:buNone/>
              <a:defRPr/>
            </a:pPr>
            <a:endParaRPr lang="en-US" altLang="zh-TW" u="sng" dirty="0">
              <a:solidFill>
                <a:srgbClr val="5C0000"/>
              </a:solidFill>
              <a:effectLst>
                <a:outerShdw blurRad="38100" dist="38100" dir="2700000" algn="tl">
                  <a:srgbClr val="000000">
                    <a:alpha val="43137"/>
                  </a:srgbClr>
                </a:outerShdw>
              </a:effectLst>
            </a:endParaRPr>
          </a:p>
          <a:p>
            <a:pPr eaLnBrk="1" hangingPunct="1">
              <a:lnSpc>
                <a:spcPct val="90000"/>
              </a:lnSpc>
              <a:buFont typeface="Wingdings" pitchFamily="2" charset="2"/>
              <a:buNone/>
              <a:defRPr/>
            </a:pPr>
            <a:endParaRPr lang="en-US" altLang="zh-TW" u="sng" dirty="0">
              <a:solidFill>
                <a:srgbClr val="5C0000"/>
              </a:solidFill>
              <a:effectLst>
                <a:outerShdw blurRad="38100" dist="38100" dir="2700000" algn="tl">
                  <a:srgbClr val="000000">
                    <a:alpha val="43137"/>
                  </a:srgbClr>
                </a:outerShdw>
              </a:effectLst>
            </a:endParaRPr>
          </a:p>
        </p:txBody>
      </p:sp>
      <p:graphicFrame>
        <p:nvGraphicFramePr>
          <p:cNvPr id="3" name="表格 2"/>
          <p:cNvGraphicFramePr>
            <a:graphicFrameLocks noGrp="1"/>
          </p:cNvGraphicFramePr>
          <p:nvPr/>
        </p:nvGraphicFramePr>
        <p:xfrm>
          <a:off x="539750" y="981075"/>
          <a:ext cx="7848600" cy="3960093"/>
        </p:xfrm>
        <a:graphic>
          <a:graphicData uri="http://schemas.openxmlformats.org/drawingml/2006/table">
            <a:tbl>
              <a:tblPr firstRow="1" bandRow="1">
                <a:tableStyleId>{5C22544A-7EE6-4342-B048-85BDC9FD1C3A}</a:tableStyleId>
              </a:tblPr>
              <a:tblGrid>
                <a:gridCol w="7848600">
                  <a:extLst>
                    <a:ext uri="{9D8B030D-6E8A-4147-A177-3AD203B41FA5}">
                      <a16:colId xmlns:a16="http://schemas.microsoft.com/office/drawing/2014/main" val="20000"/>
                    </a:ext>
                  </a:extLst>
                </a:gridCol>
              </a:tblGrid>
              <a:tr h="1245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a:solidFill>
                            <a:schemeClr val="bg2"/>
                          </a:solidFill>
                          <a:latin typeface="標楷體" panose="03000509000000000000" pitchFamily="65" charset="-120"/>
                          <a:ea typeface="標楷體" panose="03000509000000000000" pitchFamily="65" charset="-120"/>
                        </a:rPr>
                        <a:t>（一）分析課程的理論基礎，到底隱含何種意識型態。</a:t>
                      </a:r>
                    </a:p>
                  </a:txBody>
                  <a:tcPr marL="91437" marR="91437" marT="45724" marB="45724">
                    <a:lnL w="12700" cmpd="sng">
                      <a:noFill/>
                    </a:lnL>
                    <a:lnR w="12700" cmpd="sng">
                      <a:noFill/>
                    </a:lnR>
                    <a:lnT w="12700" cmpd="sng">
                      <a:noFill/>
                    </a:lnT>
                    <a:lnB w="381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FF9933">
                        <a:alpha val="49000"/>
                      </a:srgbClr>
                    </a:solidFill>
                  </a:tcPr>
                </a:tc>
                <a:extLst>
                  <a:ext uri="{0D108BD9-81ED-4DB2-BD59-A6C34878D82A}">
                    <a16:rowId xmlns:a16="http://schemas.microsoft.com/office/drawing/2014/main" val="10000"/>
                  </a:ext>
                </a:extLst>
              </a:tr>
              <a:tr h="20247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a:solidFill>
                            <a:schemeClr val="bg2"/>
                          </a:solidFill>
                          <a:latin typeface="標楷體" panose="03000509000000000000" pitchFamily="65" charset="-120"/>
                          <a:ea typeface="標楷體" panose="03000509000000000000" pitchFamily="65" charset="-120"/>
                        </a:rPr>
                        <a:t>（二）分析課程內容（教材）的意識型態。</a:t>
                      </a:r>
                      <a:endParaRPr lang="en-US" altLang="zh-TW" sz="2400" b="1" dirty="0">
                        <a:solidFill>
                          <a:schemeClr val="bg2"/>
                        </a:solidFill>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a:solidFill>
                            <a:schemeClr val="bg2"/>
                          </a:solidFill>
                          <a:latin typeface="標楷體" panose="03000509000000000000" pitchFamily="65" charset="-120"/>
                          <a:ea typeface="標楷體" panose="03000509000000000000" pitchFamily="65" charset="-120"/>
                        </a:rPr>
                        <a:t>　　　</a:t>
                      </a:r>
                      <a:r>
                        <a:rPr lang="en-US" altLang="zh-TW" sz="2400" b="1" dirty="0">
                          <a:solidFill>
                            <a:schemeClr val="bg2"/>
                          </a:solidFill>
                          <a:latin typeface="標楷體" panose="03000509000000000000" pitchFamily="65" charset="-120"/>
                          <a:ea typeface="標楷體" panose="03000509000000000000" pitchFamily="65" charset="-120"/>
                        </a:rPr>
                        <a:t>Ex:</a:t>
                      </a:r>
                      <a:r>
                        <a:rPr lang="zh-TW" altLang="en-US" sz="2400" b="1" dirty="0">
                          <a:solidFill>
                            <a:schemeClr val="bg2"/>
                          </a:solidFill>
                          <a:latin typeface="標楷體" panose="03000509000000000000" pitchFamily="65" charset="-120"/>
                          <a:ea typeface="標楷體" panose="03000509000000000000" pitchFamily="65" charset="-120"/>
                        </a:rPr>
                        <a:t>重男輕女、我族中心。</a:t>
                      </a:r>
                    </a:p>
                  </a:txBody>
                  <a:tcPr marL="91437" marR="91437" marT="45724" marB="45724">
                    <a:lnL w="12700" cmpd="sng">
                      <a:noFill/>
                    </a:lnL>
                    <a:lnR w="12700" cmpd="sng">
                      <a:noFill/>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FF9933">
                        <a:alpha val="49000"/>
                      </a:srgbClr>
                    </a:solidFill>
                  </a:tcPr>
                </a:tc>
                <a:extLst>
                  <a:ext uri="{0D108BD9-81ED-4DB2-BD59-A6C34878D82A}">
                    <a16:rowId xmlns:a16="http://schemas.microsoft.com/office/drawing/2014/main" val="10001"/>
                  </a:ext>
                </a:extLst>
              </a:tr>
              <a:tr h="6897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a:solidFill>
                            <a:schemeClr val="bg2"/>
                          </a:solidFill>
                          <a:latin typeface="標楷體" panose="03000509000000000000" pitchFamily="65" charset="-120"/>
                          <a:ea typeface="標楷體" panose="03000509000000000000" pitchFamily="65" charset="-120"/>
                        </a:rPr>
                        <a:t>（三）分析課程形式的意識型態。</a:t>
                      </a:r>
                      <a:r>
                        <a:rPr lang="en-US" altLang="zh-TW" sz="2400" b="1" dirty="0">
                          <a:solidFill>
                            <a:schemeClr val="bg2"/>
                          </a:solidFill>
                          <a:latin typeface="標楷體" panose="03000509000000000000" pitchFamily="65" charset="-120"/>
                          <a:ea typeface="標楷體" panose="03000509000000000000" pitchFamily="65" charset="-120"/>
                        </a:rPr>
                        <a:t>Ex.</a:t>
                      </a:r>
                      <a:r>
                        <a:rPr lang="zh-TW" altLang="en-US" sz="2400" b="1" dirty="0">
                          <a:solidFill>
                            <a:schemeClr val="bg2"/>
                          </a:solidFill>
                          <a:latin typeface="標楷體" panose="03000509000000000000" pitchFamily="65" charset="-120"/>
                          <a:ea typeface="標楷體" panose="03000509000000000000" pitchFamily="65" charset="-120"/>
                        </a:rPr>
                        <a:t>課程的統整或分化。</a:t>
                      </a:r>
                    </a:p>
                  </a:txBody>
                  <a:tcPr marL="91437" marR="91437" marT="45724" marB="45724">
                    <a:lnL w="12700" cmpd="sng">
                      <a:noFill/>
                    </a:lnL>
                    <a:lnR w="12700" cmpd="sng">
                      <a:noFill/>
                    </a:lnR>
                    <a:lnT w="38100" cap="flat" cmpd="sng" algn="ctr">
                      <a:solidFill>
                        <a:schemeClr val="accent1">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9933">
                        <a:alpha val="49000"/>
                      </a:srgbClr>
                    </a:solidFill>
                  </a:tcPr>
                </a:tc>
                <a:extLst>
                  <a:ext uri="{0D108BD9-81ED-4DB2-BD59-A6C34878D82A}">
                    <a16:rowId xmlns:a16="http://schemas.microsoft.com/office/drawing/2014/main" val="10002"/>
                  </a:ext>
                </a:extLst>
              </a:tr>
            </a:tbl>
          </a:graphicData>
        </a:graphic>
      </p:graphicFrame>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80"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u="sng" dirty="0">
                <a:solidFill>
                  <a:srgbClr val="5C0000"/>
                </a:solidFill>
                <a:effectLst>
                  <a:outerShdw blurRad="38100" dist="38100" dir="2700000" algn="tl">
                    <a:srgbClr val="000000">
                      <a:alpha val="43137"/>
                    </a:srgbClr>
                  </a:outerShdw>
                </a:effectLst>
              </a:rPr>
              <a:t>三、課程中意識型態的類別</a:t>
            </a:r>
            <a:endParaRPr lang="zh-TW" altLang="en-US" dirty="0"/>
          </a:p>
        </p:txBody>
      </p:sp>
      <p:sp>
        <p:nvSpPr>
          <p:cNvPr id="3" name="內容版面配置區 2"/>
          <p:cNvSpPr>
            <a:spLocks noGrp="1"/>
          </p:cNvSpPr>
          <p:nvPr>
            <p:ph idx="1"/>
          </p:nvPr>
        </p:nvSpPr>
        <p:spPr/>
        <p:txBody>
          <a:bodyPr/>
          <a:lstStyle/>
          <a:p>
            <a:pPr marL="457200" indent="-457200">
              <a:buFont typeface="Wingdings" pitchFamily="2" charset="2"/>
              <a:buAutoNum type="circleNumWdWhitePlain"/>
              <a:defRPr/>
            </a:pPr>
            <a:r>
              <a:rPr lang="zh-TW" altLang="en-US" dirty="0">
                <a:solidFill>
                  <a:srgbClr val="008000"/>
                </a:solidFill>
              </a:rPr>
              <a:t>政治意識型態</a:t>
            </a:r>
          </a:p>
          <a:p>
            <a:pPr marL="457200" indent="-457200">
              <a:buFont typeface="Wingdings" pitchFamily="2" charset="2"/>
              <a:buAutoNum type="circleNumWdWhitePlain"/>
              <a:defRPr/>
            </a:pPr>
            <a:r>
              <a:rPr lang="zh-TW" altLang="en-US" dirty="0">
                <a:solidFill>
                  <a:srgbClr val="008000"/>
                </a:solidFill>
              </a:rPr>
              <a:t>性別意識型態</a:t>
            </a:r>
            <a:endParaRPr lang="en-US" altLang="zh-TW" dirty="0">
              <a:solidFill>
                <a:srgbClr val="008000"/>
              </a:solidFill>
            </a:endParaRPr>
          </a:p>
          <a:p>
            <a:pPr marL="514350" indent="-514350">
              <a:buClr>
                <a:srgbClr val="008000"/>
              </a:buClr>
              <a:buFont typeface="Wingdings" pitchFamily="2" charset="2"/>
              <a:buAutoNum type="circleNumWdWhitePlain" startAt="3"/>
              <a:defRPr/>
            </a:pPr>
            <a:r>
              <a:rPr lang="zh-TW" altLang="en-US" dirty="0">
                <a:solidFill>
                  <a:srgbClr val="008000"/>
                </a:solidFill>
              </a:rPr>
              <a:t>族群意識型態</a:t>
            </a:r>
          </a:p>
          <a:p>
            <a:pPr marL="514350" indent="-514350">
              <a:buClr>
                <a:srgbClr val="008000"/>
              </a:buClr>
              <a:buFont typeface="Wingdings" pitchFamily="2" charset="2"/>
              <a:buAutoNum type="circleNumWdWhitePlain" startAt="3"/>
              <a:defRPr/>
            </a:pPr>
            <a:r>
              <a:rPr lang="zh-TW" altLang="en-US" dirty="0">
                <a:solidFill>
                  <a:srgbClr val="008000"/>
                </a:solidFill>
              </a:rPr>
              <a:t>宗教意識型態</a:t>
            </a:r>
          </a:p>
          <a:p>
            <a:pPr marL="514350" indent="-514350">
              <a:buClr>
                <a:srgbClr val="008000"/>
              </a:buClr>
              <a:buFont typeface="Wingdings" pitchFamily="2" charset="2"/>
              <a:buAutoNum type="circleNumWdWhitePlain" startAt="3"/>
              <a:defRPr/>
            </a:pPr>
            <a:r>
              <a:rPr lang="zh-TW" altLang="en-US" dirty="0">
                <a:solidFill>
                  <a:srgbClr val="008000"/>
                </a:solidFill>
              </a:rPr>
              <a:t>階級文化的意識型態</a:t>
            </a:r>
          </a:p>
          <a:p>
            <a:pPr marL="457200" indent="-457200">
              <a:buFont typeface="Wingdings" pitchFamily="2" charset="2"/>
              <a:buAutoNum type="circleNumWdWhitePlain"/>
              <a:defRPr/>
            </a:pPr>
            <a:endParaRPr lang="zh-TW" altLang="en-US" dirty="0">
              <a:solidFill>
                <a:srgbClr val="008000"/>
              </a:solidFill>
            </a:endParaRPr>
          </a:p>
          <a:p>
            <a:pPr>
              <a:defRPr/>
            </a:pPr>
            <a:endParaRPr lang="zh-TW" alt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573"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539750" y="549275"/>
            <a:ext cx="8229600" cy="576263"/>
          </a:xfrm>
        </p:spPr>
        <p:txBody>
          <a:bodyPr/>
          <a:lstStyle/>
          <a:p>
            <a:pPr eaLnBrk="1" hangingPunct="1">
              <a:lnSpc>
                <a:spcPct val="90000"/>
              </a:lnSpc>
              <a:buFont typeface="Wingdings" pitchFamily="2" charset="2"/>
              <a:buNone/>
              <a:defRPr/>
            </a:pPr>
            <a:r>
              <a:rPr lang="zh-TW" altLang="en-US" u="sng" dirty="0">
                <a:solidFill>
                  <a:srgbClr val="5C0000"/>
                </a:solidFill>
                <a:effectLst>
                  <a:outerShdw blurRad="38100" dist="38100" dir="2700000" algn="tl">
                    <a:srgbClr val="000000">
                      <a:alpha val="43137"/>
                    </a:srgbClr>
                  </a:outerShdw>
                </a:effectLst>
              </a:rPr>
              <a:t>四、課程中意識型態的批判與澄清</a:t>
            </a:r>
          </a:p>
        </p:txBody>
      </p:sp>
      <p:sp>
        <p:nvSpPr>
          <p:cNvPr id="36867" name="矩形 2"/>
          <p:cNvSpPr>
            <a:spLocks noChangeArrowheads="1"/>
          </p:cNvSpPr>
          <p:nvPr/>
        </p:nvSpPr>
        <p:spPr bwMode="auto">
          <a:xfrm>
            <a:off x="539750" y="1844675"/>
            <a:ext cx="8135938" cy="1939925"/>
          </a:xfrm>
          <a:prstGeom prst="rect">
            <a:avLst/>
          </a:prstGeom>
          <a:noFill/>
          <a:ln w="9525">
            <a:noFill/>
            <a:miter lim="800000"/>
            <a:headEnd/>
            <a:tailEnd/>
          </a:ln>
        </p:spPr>
        <p:txBody>
          <a:bodyPr>
            <a:spAutoFit/>
          </a:bodyPr>
          <a:lstStyle/>
          <a:p>
            <a:pPr>
              <a:buFont typeface="Wingdings" pitchFamily="2" charset="2"/>
              <a:buNone/>
            </a:pPr>
            <a:r>
              <a:rPr lang="zh-TW" altLang="en-US" sz="2400" b="1">
                <a:solidFill>
                  <a:schemeClr val="bg2"/>
                </a:solidFill>
                <a:latin typeface="標楷體" pitchFamily="65" charset="-120"/>
              </a:rPr>
              <a:t>（一）現代批判理論學者認為</a:t>
            </a:r>
            <a:r>
              <a:rPr lang="en-US" altLang="zh-TW" sz="2400" b="1">
                <a:solidFill>
                  <a:schemeClr val="bg2"/>
                </a:solidFill>
                <a:latin typeface="標楷體" pitchFamily="65" charset="-120"/>
              </a:rPr>
              <a:t>:</a:t>
            </a:r>
          </a:p>
          <a:p>
            <a:pPr>
              <a:buFont typeface="Wingdings" pitchFamily="2" charset="2"/>
              <a:buNone/>
            </a:pPr>
            <a:r>
              <a:rPr lang="en-US" altLang="zh-TW" sz="2400" b="1">
                <a:solidFill>
                  <a:schemeClr val="bg2"/>
                </a:solidFill>
                <a:latin typeface="標楷體" pitchFamily="65" charset="-120"/>
              </a:rPr>
              <a:t>1.</a:t>
            </a:r>
            <a:r>
              <a:rPr lang="zh-TW" altLang="en-US" sz="2400" b="1">
                <a:solidFill>
                  <a:schemeClr val="bg2"/>
                </a:solidFill>
                <a:latin typeface="標楷體" pitchFamily="65" charset="-120"/>
              </a:rPr>
              <a:t>我們可以接納意識型態存在的事實，但必須承認人類知識是可</a:t>
            </a:r>
            <a:r>
              <a:rPr lang="zh-TW" altLang="en-US" sz="2400" b="1">
                <a:solidFill>
                  <a:srgbClr val="FF0000"/>
                </a:solidFill>
                <a:latin typeface="標楷體" pitchFamily="65" charset="-120"/>
              </a:rPr>
              <a:t>爭論的（</a:t>
            </a:r>
            <a:r>
              <a:rPr lang="en-US" altLang="zh-TW" sz="2400" b="1">
                <a:solidFill>
                  <a:srgbClr val="FF0000"/>
                </a:solidFill>
                <a:latin typeface="標楷體" pitchFamily="65" charset="-120"/>
              </a:rPr>
              <a:t>problematic</a:t>
            </a:r>
            <a:r>
              <a:rPr lang="zh-TW" altLang="en-US" sz="2400" b="1">
                <a:solidFill>
                  <a:srgbClr val="FF0000"/>
                </a:solidFill>
                <a:latin typeface="標楷體" pitchFamily="65" charset="-120"/>
              </a:rPr>
              <a:t>）；</a:t>
            </a:r>
            <a:endParaRPr lang="en-US" altLang="zh-TW" sz="2400" b="1">
              <a:solidFill>
                <a:srgbClr val="FF0000"/>
              </a:solidFill>
              <a:latin typeface="標楷體" pitchFamily="65" charset="-120"/>
            </a:endParaRPr>
          </a:p>
          <a:p>
            <a:pPr>
              <a:buFont typeface="Wingdings" pitchFamily="2" charset="2"/>
              <a:buNone/>
            </a:pPr>
            <a:r>
              <a:rPr lang="en-US" altLang="zh-TW" sz="2400" b="1">
                <a:solidFill>
                  <a:schemeClr val="bg2"/>
                </a:solidFill>
                <a:latin typeface="標楷體" pitchFamily="65" charset="-120"/>
              </a:rPr>
              <a:t>2.</a:t>
            </a:r>
            <a:r>
              <a:rPr lang="zh-TW" altLang="en-US" sz="2400" b="1">
                <a:solidFill>
                  <a:schemeClr val="bg2"/>
                </a:solidFill>
                <a:latin typeface="標楷體" pitchFamily="65" charset="-120"/>
              </a:rPr>
              <a:t>任何知識（包括暗含意識型態的課程理論、內容與形式）必須態被公開地討論甚至加以批判與澄清。</a:t>
            </a:r>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670"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37890" name="矩形 2"/>
          <p:cNvSpPr>
            <a:spLocks noChangeArrowheads="1"/>
          </p:cNvSpPr>
          <p:nvPr/>
        </p:nvSpPr>
        <p:spPr bwMode="auto">
          <a:xfrm>
            <a:off x="611188" y="549275"/>
            <a:ext cx="8137525" cy="831850"/>
          </a:xfrm>
          <a:prstGeom prst="rect">
            <a:avLst/>
          </a:prstGeom>
          <a:noFill/>
          <a:ln w="9525">
            <a:noFill/>
            <a:miter lim="800000"/>
            <a:headEnd/>
            <a:tailEnd/>
          </a:ln>
        </p:spPr>
        <p:txBody>
          <a:bodyPr>
            <a:spAutoFit/>
          </a:bodyPr>
          <a:lstStyle/>
          <a:p>
            <a:pPr>
              <a:buFont typeface="Wingdings" pitchFamily="2" charset="2"/>
              <a:buNone/>
            </a:pPr>
            <a:r>
              <a:rPr lang="zh-TW" altLang="en-US" sz="2400" b="1">
                <a:solidFill>
                  <a:schemeClr val="bg2"/>
                </a:solidFill>
                <a:latin typeface="標楷體" pitchFamily="65" charset="-120"/>
              </a:rPr>
              <a:t>（二）艾波（</a:t>
            </a:r>
            <a:r>
              <a:rPr lang="en-US" altLang="zh-TW" sz="2400" b="1">
                <a:solidFill>
                  <a:schemeClr val="bg2"/>
                </a:solidFill>
                <a:latin typeface="標楷體" pitchFamily="65" charset="-120"/>
              </a:rPr>
              <a:t>Apple, 1976</a:t>
            </a:r>
            <a:r>
              <a:rPr lang="zh-TW" altLang="en-US" sz="2400" b="1">
                <a:solidFill>
                  <a:schemeClr val="bg2"/>
                </a:solidFill>
                <a:latin typeface="標楷體" pitchFamily="65" charset="-120"/>
              </a:rPr>
              <a:t>；陳伯璋，</a:t>
            </a:r>
            <a:r>
              <a:rPr lang="en-US" altLang="zh-TW" sz="2400" b="1">
                <a:solidFill>
                  <a:schemeClr val="bg2"/>
                </a:solidFill>
                <a:latin typeface="標楷體" pitchFamily="65" charset="-120"/>
              </a:rPr>
              <a:t>1988</a:t>
            </a:r>
            <a:r>
              <a:rPr lang="zh-TW" altLang="en-US" sz="2400" b="1">
                <a:solidFill>
                  <a:schemeClr val="bg2"/>
                </a:solidFill>
                <a:latin typeface="標楷體" pitchFamily="65" charset="-120"/>
              </a:rPr>
              <a:t>）因而建議在我們探討課程時，須先了解一些根本問題：</a:t>
            </a:r>
          </a:p>
        </p:txBody>
      </p:sp>
      <p:sp>
        <p:nvSpPr>
          <p:cNvPr id="4" name="圓角矩形 3"/>
          <p:cNvSpPr/>
          <p:nvPr/>
        </p:nvSpPr>
        <p:spPr>
          <a:xfrm>
            <a:off x="1258888" y="1484313"/>
            <a:ext cx="6913562" cy="4105275"/>
          </a:xfrm>
          <a:prstGeom prst="roundRect">
            <a:avLst/>
          </a:prstGeom>
          <a:solidFill>
            <a:srgbClr val="FF6161">
              <a:alpha val="52000"/>
            </a:srgb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None/>
              <a:defRPr/>
            </a:pPr>
            <a:r>
              <a:rPr lang="en-US" altLang="zh-TW" b="1" dirty="0">
                <a:solidFill>
                  <a:schemeClr val="tx2">
                    <a:lumMod val="25000"/>
                  </a:schemeClr>
                </a:solidFill>
                <a:latin typeface="標楷體" panose="03000509000000000000" pitchFamily="65" charset="-120"/>
                <a:ea typeface="標楷體" panose="03000509000000000000" pitchFamily="65" charset="-120"/>
              </a:rPr>
              <a:t>1.</a:t>
            </a:r>
            <a:r>
              <a:rPr lang="zh-TW" altLang="en-US" b="1" dirty="0">
                <a:solidFill>
                  <a:schemeClr val="tx2">
                    <a:lumMod val="25000"/>
                  </a:schemeClr>
                </a:solidFill>
                <a:latin typeface="標楷體" panose="03000509000000000000" pitchFamily="65" charset="-120"/>
                <a:ea typeface="標楷體" panose="03000509000000000000" pitchFamily="65" charset="-120"/>
              </a:rPr>
              <a:t>課程所呈現的是誰的知識？</a:t>
            </a:r>
            <a:endParaRPr lang="en-US" altLang="zh-TW" b="1" dirty="0">
              <a:solidFill>
                <a:schemeClr val="tx2">
                  <a:lumMod val="25000"/>
                </a:schemeClr>
              </a:solidFill>
              <a:latin typeface="標楷體" panose="03000509000000000000" pitchFamily="65" charset="-120"/>
              <a:ea typeface="標楷體" panose="03000509000000000000" pitchFamily="65" charset="-120"/>
            </a:endParaRPr>
          </a:p>
          <a:p>
            <a:pPr>
              <a:buFont typeface="Wingdings" pitchFamily="2" charset="2"/>
              <a:buNone/>
              <a:defRPr/>
            </a:pPr>
            <a:endParaRPr lang="zh-TW" altLang="en-US" sz="800" b="1" dirty="0">
              <a:solidFill>
                <a:schemeClr val="tx2">
                  <a:lumMod val="25000"/>
                </a:schemeClr>
              </a:solidFill>
              <a:latin typeface="標楷體" panose="03000509000000000000" pitchFamily="65" charset="-120"/>
              <a:ea typeface="標楷體" panose="03000509000000000000" pitchFamily="65" charset="-120"/>
            </a:endParaRPr>
          </a:p>
          <a:p>
            <a:pPr>
              <a:buFont typeface="Wingdings" pitchFamily="2" charset="2"/>
              <a:buNone/>
              <a:defRPr/>
            </a:pPr>
            <a:r>
              <a:rPr lang="en-US" altLang="zh-TW" b="1" dirty="0">
                <a:solidFill>
                  <a:schemeClr val="tx2">
                    <a:lumMod val="25000"/>
                  </a:schemeClr>
                </a:solidFill>
                <a:latin typeface="標楷體" panose="03000509000000000000" pitchFamily="65" charset="-120"/>
                <a:ea typeface="標楷體" panose="03000509000000000000" pitchFamily="65" charset="-120"/>
              </a:rPr>
              <a:t>2.</a:t>
            </a:r>
            <a:r>
              <a:rPr lang="zh-TW" altLang="en-US" b="1" dirty="0">
                <a:solidFill>
                  <a:schemeClr val="tx2">
                    <a:lumMod val="25000"/>
                  </a:schemeClr>
                </a:solidFill>
                <a:latin typeface="標楷體" panose="03000509000000000000" pitchFamily="65" charset="-120"/>
                <a:ea typeface="標楷體" panose="03000509000000000000" pitchFamily="65" charset="-120"/>
              </a:rPr>
              <a:t>課程的內容是誰來選擇的？</a:t>
            </a:r>
            <a:endParaRPr lang="en-US" altLang="zh-TW" b="1" dirty="0">
              <a:solidFill>
                <a:schemeClr val="tx2">
                  <a:lumMod val="25000"/>
                </a:schemeClr>
              </a:solidFill>
              <a:latin typeface="標楷體" panose="03000509000000000000" pitchFamily="65" charset="-120"/>
              <a:ea typeface="標楷體" panose="03000509000000000000" pitchFamily="65" charset="-120"/>
            </a:endParaRPr>
          </a:p>
          <a:p>
            <a:pPr>
              <a:buFont typeface="Wingdings" pitchFamily="2" charset="2"/>
              <a:buNone/>
              <a:defRPr/>
            </a:pPr>
            <a:endParaRPr lang="zh-TW" altLang="en-US" sz="800" b="1" dirty="0">
              <a:solidFill>
                <a:schemeClr val="tx2">
                  <a:lumMod val="25000"/>
                </a:schemeClr>
              </a:solidFill>
              <a:latin typeface="標楷體" panose="03000509000000000000" pitchFamily="65" charset="-120"/>
              <a:ea typeface="標楷體" panose="03000509000000000000" pitchFamily="65" charset="-120"/>
            </a:endParaRPr>
          </a:p>
          <a:p>
            <a:pPr>
              <a:buFont typeface="Wingdings" pitchFamily="2" charset="2"/>
              <a:buNone/>
              <a:defRPr/>
            </a:pPr>
            <a:r>
              <a:rPr lang="en-US" altLang="zh-TW" b="1" dirty="0">
                <a:solidFill>
                  <a:schemeClr val="tx2">
                    <a:lumMod val="25000"/>
                  </a:schemeClr>
                </a:solidFill>
                <a:latin typeface="標楷體" panose="03000509000000000000" pitchFamily="65" charset="-120"/>
                <a:ea typeface="標楷體" panose="03000509000000000000" pitchFamily="65" charset="-120"/>
              </a:rPr>
              <a:t>3.</a:t>
            </a:r>
            <a:r>
              <a:rPr lang="zh-TW" altLang="en-US" b="1" dirty="0">
                <a:solidFill>
                  <a:schemeClr val="tx2">
                    <a:lumMod val="25000"/>
                  </a:schemeClr>
                </a:solidFill>
                <a:latin typeface="標楷體" panose="03000509000000000000" pitchFamily="65" charset="-120"/>
                <a:ea typeface="標楷體" panose="03000509000000000000" pitchFamily="65" charset="-120"/>
              </a:rPr>
              <a:t>課程為什麼以這種方式來組織和施教，又為何只針對特殊的群體？</a:t>
            </a:r>
            <a:endParaRPr lang="en-US" altLang="zh-TW" b="1" dirty="0">
              <a:solidFill>
                <a:schemeClr val="tx2">
                  <a:lumMod val="25000"/>
                </a:schemeClr>
              </a:solidFill>
              <a:latin typeface="標楷體" panose="03000509000000000000" pitchFamily="65" charset="-120"/>
              <a:ea typeface="標楷體" panose="03000509000000000000" pitchFamily="65" charset="-120"/>
            </a:endParaRPr>
          </a:p>
          <a:p>
            <a:pPr>
              <a:buFont typeface="Wingdings" pitchFamily="2" charset="2"/>
              <a:buNone/>
              <a:defRPr/>
            </a:pPr>
            <a:endParaRPr lang="zh-TW" altLang="en-US" sz="800" b="1" dirty="0">
              <a:solidFill>
                <a:schemeClr val="tx2">
                  <a:lumMod val="25000"/>
                </a:schemeClr>
              </a:solidFill>
              <a:latin typeface="標楷體" panose="03000509000000000000" pitchFamily="65" charset="-120"/>
              <a:ea typeface="標楷體" panose="03000509000000000000" pitchFamily="65" charset="-120"/>
            </a:endParaRPr>
          </a:p>
          <a:p>
            <a:pPr>
              <a:buFont typeface="Wingdings" pitchFamily="2" charset="2"/>
              <a:buNone/>
              <a:defRPr/>
            </a:pPr>
            <a:r>
              <a:rPr lang="en-US" altLang="zh-TW" b="1" dirty="0">
                <a:solidFill>
                  <a:schemeClr val="tx2">
                    <a:lumMod val="25000"/>
                  </a:schemeClr>
                </a:solidFill>
                <a:latin typeface="標楷體" panose="03000509000000000000" pitchFamily="65" charset="-120"/>
                <a:ea typeface="標楷體" panose="03000509000000000000" pitchFamily="65" charset="-120"/>
              </a:rPr>
              <a:t>4.</a:t>
            </a:r>
            <a:r>
              <a:rPr lang="zh-TW" altLang="en-US" b="1" dirty="0">
                <a:solidFill>
                  <a:schemeClr val="tx2">
                    <a:lumMod val="25000"/>
                  </a:schemeClr>
                </a:solidFill>
                <a:latin typeface="標楷體" panose="03000509000000000000" pitchFamily="65" charset="-120"/>
                <a:ea typeface="標楷體" panose="03000509000000000000" pitchFamily="65" charset="-120"/>
              </a:rPr>
              <a:t>是誰的「文化資本」被安置在學校的課程之中？</a:t>
            </a:r>
            <a:endParaRPr lang="en-US" altLang="zh-TW" b="1" dirty="0">
              <a:solidFill>
                <a:schemeClr val="tx2">
                  <a:lumMod val="25000"/>
                </a:schemeClr>
              </a:solidFill>
              <a:latin typeface="標楷體" panose="03000509000000000000" pitchFamily="65" charset="-120"/>
              <a:ea typeface="標楷體" panose="03000509000000000000" pitchFamily="65" charset="-120"/>
            </a:endParaRPr>
          </a:p>
          <a:p>
            <a:pPr>
              <a:buFont typeface="Wingdings" pitchFamily="2" charset="2"/>
              <a:buNone/>
              <a:defRPr/>
            </a:pPr>
            <a:endParaRPr lang="zh-TW" altLang="en-US" sz="800" b="1" dirty="0">
              <a:solidFill>
                <a:schemeClr val="tx2">
                  <a:lumMod val="25000"/>
                </a:schemeClr>
              </a:solidFill>
              <a:latin typeface="標楷體" panose="03000509000000000000" pitchFamily="65" charset="-120"/>
              <a:ea typeface="標楷體" panose="03000509000000000000" pitchFamily="65" charset="-120"/>
            </a:endParaRPr>
          </a:p>
          <a:p>
            <a:pPr>
              <a:buFont typeface="Wingdings" pitchFamily="2" charset="2"/>
              <a:buNone/>
              <a:defRPr/>
            </a:pPr>
            <a:r>
              <a:rPr lang="en-US" altLang="zh-TW" b="1" dirty="0">
                <a:solidFill>
                  <a:schemeClr val="tx2">
                    <a:lumMod val="25000"/>
                  </a:schemeClr>
                </a:solidFill>
                <a:latin typeface="標楷體" panose="03000509000000000000" pitchFamily="65" charset="-120"/>
                <a:ea typeface="標楷體" panose="03000509000000000000" pitchFamily="65" charset="-120"/>
              </a:rPr>
              <a:t>5.</a:t>
            </a:r>
            <a:r>
              <a:rPr lang="zh-TW" altLang="en-US" b="1" dirty="0">
                <a:solidFill>
                  <a:schemeClr val="tx2">
                    <a:lumMod val="25000"/>
                  </a:schemeClr>
                </a:solidFill>
                <a:latin typeface="標楷體" panose="03000509000000000000" pitchFamily="65" charset="-120"/>
                <a:ea typeface="標楷體" panose="03000509000000000000" pitchFamily="65" charset="-120"/>
              </a:rPr>
              <a:t>是以誰的原則來界定社會正義並且包括在學校教學之中？</a:t>
            </a:r>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9382" fill="hold"/>
                                        <p:tgtEl>
                                          <p:spTgt spid="5"/>
                                        </p:tgtEl>
                                      </p:cBhvr>
                                    </p:cmd>
                                  </p:childTnLst>
                                </p:cTn>
                              </p:par>
                            </p:childTnLst>
                          </p:cTn>
                        </p:par>
                      </p:childTnLst>
                    </p:cTn>
                  </p:par>
                </p:childTnLst>
              </p:cTn>
              <p:nextCondLst>
                <p:cond evt="onClick" delay="0">
                  <p:tgtEl>
                    <p:spTgt spid="5"/>
                  </p:tgtEl>
                </p:cond>
              </p:nextCondLst>
            </p:seq>
            <p:audio>
              <p:cMediaNode>
                <p:cTn id="15"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4" name="圓角矩形 3"/>
          <p:cNvSpPr/>
          <p:nvPr/>
        </p:nvSpPr>
        <p:spPr>
          <a:xfrm>
            <a:off x="1079500" y="549275"/>
            <a:ext cx="6913563" cy="4103688"/>
          </a:xfrm>
          <a:prstGeom prst="roundRect">
            <a:avLst/>
          </a:prstGeom>
          <a:solidFill>
            <a:srgbClr val="FF6161">
              <a:alpha val="52000"/>
            </a:srgb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TW" b="1" dirty="0">
                <a:solidFill>
                  <a:schemeClr val="tx2">
                    <a:lumMod val="25000"/>
                  </a:schemeClr>
                </a:solidFill>
                <a:latin typeface="標楷體" panose="03000509000000000000" pitchFamily="65" charset="-120"/>
                <a:ea typeface="標楷體" panose="03000509000000000000" pitchFamily="65" charset="-120"/>
              </a:rPr>
              <a:t>6.</a:t>
            </a:r>
            <a:r>
              <a:rPr lang="zh-TW" altLang="en-US" b="1" dirty="0">
                <a:solidFill>
                  <a:srgbClr val="008000"/>
                </a:solidFill>
                <a:latin typeface="標楷體" panose="03000509000000000000" pitchFamily="65" charset="-120"/>
                <a:ea typeface="標楷體" panose="03000509000000000000" pitchFamily="65" charset="-120"/>
              </a:rPr>
              <a:t>為何</a:t>
            </a:r>
            <a:r>
              <a:rPr lang="zh-TW" altLang="en-US" b="1" dirty="0">
                <a:solidFill>
                  <a:schemeClr val="tx2">
                    <a:lumMod val="25000"/>
                  </a:schemeClr>
                </a:solidFill>
                <a:latin typeface="標楷體" panose="03000509000000000000" pitchFamily="65" charset="-120"/>
                <a:ea typeface="標楷體" panose="03000509000000000000" pitchFamily="65" charset="-120"/>
              </a:rPr>
              <a:t>以及</a:t>
            </a:r>
            <a:r>
              <a:rPr lang="zh-TW" altLang="en-US" b="1" dirty="0">
                <a:solidFill>
                  <a:srgbClr val="00B050"/>
                </a:solidFill>
                <a:latin typeface="標楷體" panose="03000509000000000000" pitchFamily="65" charset="-120"/>
                <a:ea typeface="標楷體" panose="03000509000000000000" pitchFamily="65" charset="-120"/>
              </a:rPr>
              <a:t>如何</a:t>
            </a:r>
            <a:r>
              <a:rPr lang="zh-TW" altLang="en-US" b="1" dirty="0">
                <a:solidFill>
                  <a:schemeClr val="tx2">
                    <a:lumMod val="25000"/>
                  </a:schemeClr>
                </a:solidFill>
                <a:latin typeface="標楷體" panose="03000509000000000000" pitchFamily="65" charset="-120"/>
                <a:ea typeface="標楷體" panose="03000509000000000000" pitchFamily="65" charset="-120"/>
              </a:rPr>
              <a:t>將特殊群體的文化觀以客觀和事實的知識在學校中呈現？</a:t>
            </a:r>
            <a:endParaRPr lang="en-US" altLang="zh-TW" b="1" dirty="0">
              <a:solidFill>
                <a:schemeClr val="tx2">
                  <a:lumMod val="25000"/>
                </a:schemeClr>
              </a:solidFill>
              <a:latin typeface="標楷體" panose="03000509000000000000" pitchFamily="65" charset="-120"/>
              <a:ea typeface="標楷體" panose="03000509000000000000" pitchFamily="65" charset="-120"/>
            </a:endParaRPr>
          </a:p>
          <a:p>
            <a:pPr>
              <a:defRPr/>
            </a:pPr>
            <a:endParaRPr lang="zh-TW" altLang="en-US" sz="800" b="1" dirty="0">
              <a:solidFill>
                <a:schemeClr val="tx2">
                  <a:lumMod val="25000"/>
                </a:schemeClr>
              </a:solidFill>
              <a:latin typeface="標楷體" panose="03000509000000000000" pitchFamily="65" charset="-120"/>
              <a:ea typeface="標楷體" panose="03000509000000000000" pitchFamily="65" charset="-120"/>
            </a:endParaRPr>
          </a:p>
          <a:p>
            <a:pPr>
              <a:defRPr/>
            </a:pPr>
            <a:r>
              <a:rPr lang="en-US" altLang="zh-TW" b="1" dirty="0">
                <a:solidFill>
                  <a:schemeClr val="tx2">
                    <a:lumMod val="25000"/>
                  </a:schemeClr>
                </a:solidFill>
                <a:latin typeface="標楷體" panose="03000509000000000000" pitchFamily="65" charset="-120"/>
                <a:ea typeface="標楷體" panose="03000509000000000000" pitchFamily="65" charset="-120"/>
              </a:rPr>
              <a:t>7.</a:t>
            </a:r>
            <a:r>
              <a:rPr lang="zh-TW" altLang="en-US" b="1" dirty="0">
                <a:solidFill>
                  <a:schemeClr val="tx2">
                    <a:lumMod val="25000"/>
                  </a:schemeClr>
                </a:solidFill>
                <a:latin typeface="標楷體" panose="03000509000000000000" pitchFamily="65" charset="-120"/>
                <a:ea typeface="標楷體" panose="03000509000000000000" pitchFamily="65" charset="-120"/>
              </a:rPr>
              <a:t>官方的知識如何具體地表現出社會中優勢階級利益的意識型態？</a:t>
            </a:r>
            <a:endParaRPr lang="en-US" altLang="zh-TW" b="1" dirty="0">
              <a:solidFill>
                <a:schemeClr val="tx2">
                  <a:lumMod val="25000"/>
                </a:schemeClr>
              </a:solidFill>
              <a:latin typeface="標楷體" panose="03000509000000000000" pitchFamily="65" charset="-120"/>
              <a:ea typeface="標楷體" panose="03000509000000000000" pitchFamily="65" charset="-120"/>
            </a:endParaRPr>
          </a:p>
          <a:p>
            <a:pPr>
              <a:defRPr/>
            </a:pPr>
            <a:endParaRPr lang="zh-TW" altLang="en-US" sz="800" b="1" dirty="0">
              <a:solidFill>
                <a:schemeClr val="tx2">
                  <a:lumMod val="25000"/>
                </a:schemeClr>
              </a:solidFill>
              <a:latin typeface="標楷體" panose="03000509000000000000" pitchFamily="65" charset="-120"/>
              <a:ea typeface="標楷體" panose="03000509000000000000" pitchFamily="65" charset="-120"/>
            </a:endParaRPr>
          </a:p>
          <a:p>
            <a:pPr>
              <a:defRPr/>
            </a:pPr>
            <a:r>
              <a:rPr lang="en-US" altLang="zh-TW" b="1" dirty="0">
                <a:solidFill>
                  <a:schemeClr val="tx2">
                    <a:lumMod val="25000"/>
                  </a:schemeClr>
                </a:solidFill>
                <a:latin typeface="標楷體" panose="03000509000000000000" pitchFamily="65" charset="-120"/>
                <a:ea typeface="標楷體" panose="03000509000000000000" pitchFamily="65" charset="-120"/>
              </a:rPr>
              <a:t>8.</a:t>
            </a:r>
            <a:r>
              <a:rPr lang="zh-TW" altLang="en-US" b="1" dirty="0">
                <a:solidFill>
                  <a:schemeClr val="tx2">
                    <a:lumMod val="25000"/>
                  </a:schemeClr>
                </a:solidFill>
                <a:latin typeface="標楷體" panose="03000509000000000000" pitchFamily="65" charset="-120"/>
                <a:ea typeface="標楷體" panose="03000509000000000000" pitchFamily="65" charset="-120"/>
              </a:rPr>
              <a:t>學校如何將這些僅是代表部分標準的認知轉化為不可懷疑的真理？</a:t>
            </a:r>
            <a:endParaRPr lang="en-US" altLang="zh-TW" b="1" dirty="0">
              <a:solidFill>
                <a:schemeClr val="tx2">
                  <a:lumMod val="25000"/>
                </a:schemeClr>
              </a:solidFill>
              <a:latin typeface="標楷體" panose="03000509000000000000" pitchFamily="65" charset="-120"/>
              <a:ea typeface="標楷體" panose="03000509000000000000" pitchFamily="65" charset="-120"/>
            </a:endParaRPr>
          </a:p>
          <a:p>
            <a:pPr>
              <a:defRPr/>
            </a:pPr>
            <a:endParaRPr lang="zh-TW" altLang="en-US" sz="800" b="1" dirty="0">
              <a:solidFill>
                <a:schemeClr val="tx2">
                  <a:lumMod val="25000"/>
                </a:schemeClr>
              </a:solidFill>
              <a:latin typeface="標楷體" panose="03000509000000000000" pitchFamily="65" charset="-120"/>
              <a:ea typeface="標楷體" panose="03000509000000000000" pitchFamily="65" charset="-120"/>
            </a:endParaRPr>
          </a:p>
          <a:p>
            <a:pPr>
              <a:defRPr/>
            </a:pPr>
            <a:r>
              <a:rPr lang="en-US" altLang="zh-TW" b="1" dirty="0">
                <a:solidFill>
                  <a:schemeClr val="tx2">
                    <a:lumMod val="25000"/>
                  </a:schemeClr>
                </a:solidFill>
                <a:latin typeface="標楷體" panose="03000509000000000000" pitchFamily="65" charset="-120"/>
                <a:ea typeface="標楷體" panose="03000509000000000000" pitchFamily="65" charset="-120"/>
              </a:rPr>
              <a:t>9.</a:t>
            </a:r>
            <a:r>
              <a:rPr lang="zh-TW" altLang="en-US" b="1" dirty="0">
                <a:solidFill>
                  <a:schemeClr val="tx2">
                    <a:lumMod val="25000"/>
                  </a:schemeClr>
                </a:solidFill>
                <a:latin typeface="標楷體" panose="03000509000000000000" pitchFamily="65" charset="-120"/>
                <a:ea typeface="標楷體" panose="03000509000000000000" pitchFamily="65" charset="-120"/>
              </a:rPr>
              <a:t>在文化機構（如學校）中施教的知識，是代表誰的利益？</a:t>
            </a:r>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0188" fill="hold"/>
                                        <p:tgtEl>
                                          <p:spTgt spid="3"/>
                                        </p:tgtEl>
                                      </p:cBhvr>
                                    </p:cmd>
                                  </p:childTnLst>
                                </p:cTn>
                              </p:par>
                            </p:childTnLst>
                          </p:cTn>
                        </p:par>
                      </p:childTnLst>
                    </p:cTn>
                  </p:par>
                </p:childTnLst>
              </p:cTn>
              <p:nextCondLst>
                <p:cond evt="onClick" delay="0">
                  <p:tgtEl>
                    <p:spTgt spid="3"/>
                  </p:tgtEl>
                </p:cond>
              </p:nextCondLst>
            </p:seq>
            <p:audio>
              <p:cMediaNode>
                <p:cTn id="15"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sp>
        <p:nvSpPr>
          <p:cNvPr id="4" name="流程圖: 準備作業 3"/>
          <p:cNvSpPr/>
          <p:nvPr/>
        </p:nvSpPr>
        <p:spPr>
          <a:xfrm>
            <a:off x="467544" y="1341088"/>
            <a:ext cx="8100000" cy="1440000"/>
          </a:xfrm>
          <a:prstGeom prst="flowChartPreparation">
            <a:avLst/>
          </a:prstGeom>
          <a:solidFill>
            <a:srgbClr val="FFFF99"/>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TW" sz="2400" b="1" dirty="0">
                <a:solidFill>
                  <a:schemeClr val="tx2">
                    <a:lumMod val="25000"/>
                  </a:schemeClr>
                </a:solidFill>
                <a:latin typeface="標楷體" panose="03000509000000000000" pitchFamily="65" charset="-120"/>
                <a:ea typeface="標楷體" panose="03000509000000000000" pitchFamily="65" charset="-120"/>
              </a:rPr>
              <a:t>1.</a:t>
            </a:r>
            <a:r>
              <a:rPr lang="zh-TW" altLang="en-US" sz="2400" b="1" dirty="0">
                <a:solidFill>
                  <a:schemeClr val="tx2">
                    <a:lumMod val="25000"/>
                  </a:schemeClr>
                </a:solidFill>
                <a:latin typeface="標楷體" panose="03000509000000000000" pitchFamily="65" charset="-120"/>
                <a:ea typeface="標楷體" panose="03000509000000000000" pitchFamily="65" charset="-120"/>
              </a:rPr>
              <a:t>教育活動本來就是一種溝通的活動，在人際互動中，透過理性論辯，以達相互理解和共識。</a:t>
            </a:r>
          </a:p>
        </p:txBody>
      </p:sp>
      <p:sp>
        <p:nvSpPr>
          <p:cNvPr id="6" name="流程圖: 準備作業 5"/>
          <p:cNvSpPr/>
          <p:nvPr/>
        </p:nvSpPr>
        <p:spPr>
          <a:xfrm>
            <a:off x="467544" y="4365264"/>
            <a:ext cx="8100000" cy="1944056"/>
          </a:xfrm>
          <a:prstGeom prst="flowChartPreparation">
            <a:avLst/>
          </a:prstGeom>
          <a:solidFill>
            <a:srgbClr val="00CC66"/>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None/>
              <a:defRPr/>
            </a:pPr>
            <a:r>
              <a:rPr lang="en-US" altLang="zh-TW" sz="2400" b="1" dirty="0">
                <a:solidFill>
                  <a:schemeClr val="tx2">
                    <a:lumMod val="25000"/>
                  </a:schemeClr>
                </a:solidFill>
                <a:latin typeface="標楷體" panose="03000509000000000000" pitchFamily="65" charset="-120"/>
                <a:ea typeface="標楷體" panose="03000509000000000000" pitchFamily="65" charset="-120"/>
              </a:rPr>
              <a:t>3.</a:t>
            </a:r>
            <a:r>
              <a:rPr lang="zh-TW" altLang="en-US" sz="2400" b="1" dirty="0">
                <a:solidFill>
                  <a:schemeClr val="tx2">
                    <a:lumMod val="25000"/>
                  </a:schemeClr>
                </a:solidFill>
                <a:latin typeface="標楷體" panose="03000509000000000000" pitchFamily="65" charset="-120"/>
                <a:ea typeface="標楷體" panose="03000509000000000000" pitchFamily="65" charset="-120"/>
              </a:rPr>
              <a:t>哈伯瑪斯「溝通合理性」的觀念，也提醒：</a:t>
            </a:r>
            <a:endParaRPr lang="en-US" altLang="zh-TW" sz="2400" b="1" dirty="0">
              <a:solidFill>
                <a:schemeClr val="tx2">
                  <a:lumMod val="25000"/>
                </a:schemeClr>
              </a:solidFill>
              <a:latin typeface="標楷體" panose="03000509000000000000" pitchFamily="65" charset="-120"/>
              <a:ea typeface="標楷體" panose="03000509000000000000" pitchFamily="65" charset="-120"/>
            </a:endParaRPr>
          </a:p>
          <a:p>
            <a:pPr>
              <a:buFont typeface="Wingdings" pitchFamily="2" charset="2"/>
              <a:buNone/>
              <a:defRPr/>
            </a:pPr>
            <a:r>
              <a:rPr lang="zh-TW" altLang="en-US" sz="2400" b="1" dirty="0">
                <a:solidFill>
                  <a:srgbClr val="FF0000"/>
                </a:solidFill>
                <a:latin typeface="標楷體" panose="03000509000000000000" pitchFamily="65" charset="-120"/>
                <a:ea typeface="標楷體" panose="03000509000000000000" pitchFamily="65" charset="-120"/>
              </a:rPr>
              <a:t>批判者本身也應自我反省，善用理性論辯，而不是以一種意識型態去批判另一種意識型態</a:t>
            </a:r>
            <a:r>
              <a:rPr lang="zh-TW" altLang="en-US" sz="2400" b="1" dirty="0">
                <a:solidFill>
                  <a:schemeClr val="tx2">
                    <a:lumMod val="25000"/>
                  </a:schemeClr>
                </a:solidFill>
                <a:latin typeface="標楷體" panose="03000509000000000000" pitchFamily="65" charset="-120"/>
                <a:ea typeface="標楷體" panose="03000509000000000000" pitchFamily="65" charset="-120"/>
              </a:rPr>
              <a:t>。</a:t>
            </a:r>
          </a:p>
        </p:txBody>
      </p:sp>
      <p:sp>
        <p:nvSpPr>
          <p:cNvPr id="7" name="流程圖: 準備作業 6"/>
          <p:cNvSpPr/>
          <p:nvPr/>
        </p:nvSpPr>
        <p:spPr>
          <a:xfrm>
            <a:off x="467544" y="2853096"/>
            <a:ext cx="8100000" cy="1440000"/>
          </a:xfrm>
          <a:prstGeom prst="flowChartPreparation">
            <a:avLst/>
          </a:prstGeom>
          <a:solidFill>
            <a:srgbClr val="92D05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None/>
              <a:defRPr/>
            </a:pPr>
            <a:r>
              <a:rPr lang="en-US" altLang="zh-TW" sz="2400" b="1" dirty="0">
                <a:solidFill>
                  <a:schemeClr val="tx2">
                    <a:lumMod val="25000"/>
                  </a:schemeClr>
                </a:solidFill>
                <a:latin typeface="標楷體" panose="03000509000000000000" pitchFamily="65" charset="-120"/>
                <a:ea typeface="標楷體" panose="03000509000000000000" pitchFamily="65" charset="-120"/>
              </a:rPr>
              <a:t>2.</a:t>
            </a:r>
            <a:r>
              <a:rPr lang="zh-TW" altLang="en-US" sz="2400" b="1" dirty="0">
                <a:solidFill>
                  <a:schemeClr val="tx2">
                    <a:lumMod val="25000"/>
                  </a:schemeClr>
                </a:solidFill>
                <a:latin typeface="標楷體" panose="03000509000000000000" pitchFamily="65" charset="-120"/>
                <a:ea typeface="標楷體" panose="03000509000000000000" pitchFamily="65" charset="-120"/>
              </a:rPr>
              <a:t>在論辯過程之中所使用的語言是對僵化的制度、規範與規則進行批判性的反省，找尋一種新的合法性基礎，以達到「解放」。</a:t>
            </a:r>
          </a:p>
        </p:txBody>
      </p:sp>
      <p:sp>
        <p:nvSpPr>
          <p:cNvPr id="39947" name="矩形 1"/>
          <p:cNvSpPr>
            <a:spLocks noChangeArrowheads="1"/>
          </p:cNvSpPr>
          <p:nvPr/>
        </p:nvSpPr>
        <p:spPr bwMode="auto">
          <a:xfrm>
            <a:off x="646113" y="476250"/>
            <a:ext cx="7921625" cy="831850"/>
          </a:xfrm>
          <a:prstGeom prst="rect">
            <a:avLst/>
          </a:prstGeom>
          <a:noFill/>
          <a:ln w="9525">
            <a:noFill/>
            <a:miter lim="800000"/>
            <a:headEnd/>
            <a:tailEnd/>
          </a:ln>
        </p:spPr>
        <p:txBody>
          <a:bodyPr>
            <a:spAutoFit/>
          </a:bodyPr>
          <a:lstStyle/>
          <a:p>
            <a:r>
              <a:rPr lang="zh-TW" altLang="en-US" sz="2400" b="1" dirty="0">
                <a:solidFill>
                  <a:schemeClr val="bg2"/>
                </a:solidFill>
                <a:latin typeface="標楷體" pitchFamily="65" charset="-120"/>
              </a:rPr>
              <a:t>（三）至於意識型態如何批判？哈伯瑪斯（</a:t>
            </a:r>
            <a:r>
              <a:rPr lang="en-US" altLang="zh-TW" sz="2400" b="1" dirty="0">
                <a:solidFill>
                  <a:schemeClr val="bg2"/>
                </a:solidFill>
                <a:latin typeface="標楷體" pitchFamily="65" charset="-120"/>
              </a:rPr>
              <a:t>J. </a:t>
            </a:r>
            <a:r>
              <a:rPr lang="en-US" altLang="zh-TW" sz="2400" b="1" dirty="0" err="1">
                <a:solidFill>
                  <a:schemeClr val="bg2"/>
                </a:solidFill>
                <a:latin typeface="標楷體" pitchFamily="65" charset="-120"/>
              </a:rPr>
              <a:t>Habermas</a:t>
            </a:r>
            <a:r>
              <a:rPr lang="zh-TW" altLang="en-US" sz="2400" b="1" dirty="0">
                <a:solidFill>
                  <a:schemeClr val="bg2"/>
                </a:solidFill>
                <a:latin typeface="標楷體" pitchFamily="65" charset="-120"/>
              </a:rPr>
              <a:t>）提出「</a:t>
            </a:r>
            <a:r>
              <a:rPr lang="zh-TW" altLang="en-US" sz="2400" b="1" dirty="0">
                <a:solidFill>
                  <a:srgbClr val="FF0000"/>
                </a:solidFill>
                <a:latin typeface="標楷體" pitchFamily="65" charset="-120"/>
              </a:rPr>
              <a:t>解放的興趣</a:t>
            </a:r>
            <a:r>
              <a:rPr lang="zh-TW" altLang="en-US" sz="2400" b="1" dirty="0">
                <a:solidFill>
                  <a:schemeClr val="bg2"/>
                </a:solidFill>
                <a:latin typeface="標楷體" pitchFamily="65" charset="-120"/>
              </a:rPr>
              <a:t>」</a:t>
            </a:r>
          </a:p>
        </p:txBody>
      </p:sp>
      <p:pic>
        <p:nvPicPr>
          <p:cNvPr id="8"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rcRect/>
          <a:stretch>
            <a:fillRect/>
          </a:stretch>
        </p:blipFill>
        <p:spPr bwMode="auto">
          <a:xfrm>
            <a:off x="4419600" y="3276600"/>
            <a:ext cx="304800" cy="304800"/>
          </a:xfrm>
          <a:prstGeom prst="rect">
            <a:avLst/>
          </a:prstGeom>
          <a:noFill/>
          <a:ln w="9525">
            <a:noFill/>
            <a:miter lim="800000"/>
            <a:headEnd/>
            <a:tailEnd/>
          </a:ln>
        </p:spPr>
      </p:pic>
      <p:pic>
        <p:nvPicPr>
          <p:cNvPr id="10" name="錄製的聲音">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6155" fill="hold"/>
                                        <p:tgtEl>
                                          <p:spTgt spid="8"/>
                                        </p:tgtEl>
                                      </p:cBhvr>
                                    </p:cmd>
                                  </p:childTnLst>
                                </p:cTn>
                              </p:par>
                            </p:childTnLst>
                          </p:cTn>
                        </p:par>
                      </p:childTnLst>
                    </p:cTn>
                  </p:par>
                </p:childTnLst>
              </p:cTn>
              <p:nextCondLst>
                <p:cond evt="onClick" delay="0">
                  <p:tgtEl>
                    <p:spTgt spid="8"/>
                  </p:tgtEl>
                </p:cond>
              </p:nextCondLst>
            </p:seq>
            <p:audio>
              <p:cMediaNode>
                <p:cTn id="25"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8695" fill="hold"/>
                                        <p:tgtEl>
                                          <p:spTgt spid="10"/>
                                        </p:tgtEl>
                                      </p:cBhvr>
                                    </p:cmd>
                                  </p:childTnLst>
                                </p:cTn>
                              </p:par>
                            </p:childTnLst>
                          </p:cTn>
                        </p:par>
                      </p:childTnLst>
                    </p:cTn>
                  </p:par>
                </p:childTnLst>
              </p:cTn>
              <p:nextCondLst>
                <p:cond evt="onClick" delay="0">
                  <p:tgtEl>
                    <p:spTgt spid="10"/>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5496" y="116632"/>
            <a:ext cx="9108504" cy="7355860"/>
          </a:xfrm>
          <a:prstGeom prst="rect">
            <a:avLst/>
          </a:prstGeom>
        </p:spPr>
        <p:txBody>
          <a:bodyPr wrap="square">
            <a:spAutoFit/>
          </a:bodyPr>
          <a:lstStyle/>
          <a:p>
            <a:r>
              <a:rPr lang="zh-TW" altLang="en-US" sz="2400" dirty="0">
                <a:solidFill>
                  <a:srgbClr val="FF0000"/>
                </a:solidFill>
                <a:highlight>
                  <a:srgbClr val="FFFF00"/>
                </a:highlight>
                <a:latin typeface="30"/>
              </a:rPr>
              <a:t>教科書中的偏見形式：</a:t>
            </a:r>
            <a:br>
              <a:rPr lang="en-US" altLang="zh-TW" sz="2400" dirty="0">
                <a:solidFill>
                  <a:srgbClr val="FF0000"/>
                </a:solidFill>
                <a:highlight>
                  <a:srgbClr val="FFFF00"/>
                </a:highlight>
                <a:latin typeface="30"/>
              </a:rPr>
            </a:br>
            <a:r>
              <a:rPr lang="en-US" altLang="zh-TW" dirty="0">
                <a:solidFill>
                  <a:schemeClr val="bg2"/>
                </a:solidFill>
                <a:latin typeface="30"/>
              </a:rPr>
              <a:t>1.</a:t>
            </a:r>
            <a:r>
              <a:rPr lang="zh-TW" altLang="zh-TW" dirty="0">
                <a:solidFill>
                  <a:schemeClr val="bg2"/>
                </a:solidFill>
                <a:latin typeface="30"/>
              </a:rPr>
              <a:t>隱藏不見</a:t>
            </a:r>
            <a:r>
              <a:rPr lang="en-US" altLang="zh-TW" dirty="0">
                <a:solidFill>
                  <a:srgbClr val="FF0000"/>
                </a:solidFill>
                <a:latin typeface="30"/>
              </a:rPr>
              <a:t>:</a:t>
            </a:r>
            <a:r>
              <a:rPr lang="zh-TW" altLang="zh-TW" dirty="0">
                <a:solidFill>
                  <a:srgbClr val="FF0000"/>
                </a:solidFill>
                <a:latin typeface="30"/>
              </a:rPr>
              <a:t>未呈現弱勢族群一方</a:t>
            </a:r>
            <a:br>
              <a:rPr lang="zh-TW" altLang="zh-TW" dirty="0">
                <a:solidFill>
                  <a:srgbClr val="FF0000"/>
                </a:solidFill>
                <a:latin typeface="30"/>
              </a:rPr>
            </a:br>
            <a:r>
              <a:rPr lang="en-US" altLang="zh-TW" dirty="0">
                <a:solidFill>
                  <a:schemeClr val="bg2"/>
                </a:solidFill>
                <a:latin typeface="30"/>
              </a:rPr>
              <a:t>2.</a:t>
            </a:r>
            <a:r>
              <a:rPr lang="zh-TW" altLang="zh-TW" dirty="0">
                <a:solidFill>
                  <a:schemeClr val="bg2"/>
                </a:solidFill>
                <a:latin typeface="30"/>
              </a:rPr>
              <a:t>偏差失衡</a:t>
            </a:r>
            <a:r>
              <a:rPr lang="en-US" altLang="zh-TW" dirty="0">
                <a:solidFill>
                  <a:srgbClr val="FF0000"/>
                </a:solidFill>
                <a:latin typeface="30"/>
              </a:rPr>
              <a:t>:</a:t>
            </a:r>
            <a:r>
              <a:rPr lang="zh-TW" altLang="zh-TW" dirty="0">
                <a:solidFill>
                  <a:srgbClr val="FF0000"/>
                </a:solidFill>
                <a:latin typeface="30"/>
              </a:rPr>
              <a:t>弱勢族群者呈現的次數及比例明顯少</a:t>
            </a:r>
            <a:r>
              <a:rPr lang="en-US" altLang="zh-TW" dirty="0">
                <a:solidFill>
                  <a:srgbClr val="FF0000"/>
                </a:solidFill>
                <a:latin typeface="30"/>
              </a:rPr>
              <a:t> </a:t>
            </a:r>
            <a:br>
              <a:rPr lang="en-US" altLang="zh-TW" dirty="0">
                <a:solidFill>
                  <a:srgbClr val="FF0000"/>
                </a:solidFill>
                <a:latin typeface="30"/>
              </a:rPr>
            </a:br>
            <a:r>
              <a:rPr lang="en-US" altLang="zh-TW" dirty="0">
                <a:solidFill>
                  <a:srgbClr val="FF0000"/>
                </a:solidFill>
                <a:latin typeface="30"/>
              </a:rPr>
              <a:t>                     </a:t>
            </a:r>
            <a:r>
              <a:rPr lang="zh-TW" altLang="zh-TW" dirty="0">
                <a:solidFill>
                  <a:srgbClr val="FF0000"/>
                </a:solidFill>
                <a:latin typeface="30"/>
              </a:rPr>
              <a:t>於強勢族群　</a:t>
            </a:r>
            <a:r>
              <a:rPr lang="en-US" altLang="zh-TW" dirty="0">
                <a:solidFill>
                  <a:srgbClr val="FF0000"/>
                </a:solidFill>
                <a:latin typeface="30"/>
              </a:rPr>
              <a:t>ex:</a:t>
            </a:r>
            <a:r>
              <a:rPr lang="zh-TW" altLang="zh-TW" dirty="0">
                <a:solidFill>
                  <a:srgbClr val="FF0000"/>
                </a:solidFill>
                <a:latin typeface="30"/>
              </a:rPr>
              <a:t>教科書中</a:t>
            </a:r>
            <a:r>
              <a:rPr lang="zh-TW" altLang="en-US" dirty="0">
                <a:solidFill>
                  <a:srgbClr val="FF0000"/>
                </a:solidFill>
                <a:latin typeface="30"/>
              </a:rPr>
              <a:t>很少</a:t>
            </a:r>
            <a:r>
              <a:rPr lang="zh-TW" altLang="zh-TW" dirty="0">
                <a:solidFill>
                  <a:srgbClr val="FF0000"/>
                </a:solidFill>
                <a:latin typeface="30"/>
              </a:rPr>
              <a:t>提及貧</a:t>
            </a:r>
            <a:r>
              <a:rPr lang="en-US" altLang="zh-TW" dirty="0">
                <a:solidFill>
                  <a:srgbClr val="FF0000"/>
                </a:solidFill>
                <a:latin typeface="30"/>
              </a:rPr>
              <a:t> </a:t>
            </a:r>
            <a:br>
              <a:rPr lang="en-US" altLang="zh-TW" dirty="0">
                <a:solidFill>
                  <a:srgbClr val="FF0000"/>
                </a:solidFill>
                <a:latin typeface="30"/>
              </a:rPr>
            </a:br>
            <a:r>
              <a:rPr lang="en-US" altLang="zh-TW" dirty="0">
                <a:solidFill>
                  <a:srgbClr val="FF0000"/>
                </a:solidFill>
                <a:latin typeface="30"/>
              </a:rPr>
              <a:t>                     </a:t>
            </a:r>
            <a:r>
              <a:rPr lang="zh-TW" altLang="zh-TW" dirty="0">
                <a:solidFill>
                  <a:srgbClr val="FF0000"/>
                </a:solidFill>
                <a:latin typeface="30"/>
              </a:rPr>
              <a:t>窮人的生活經驗</a:t>
            </a:r>
            <a:br>
              <a:rPr lang="zh-TW" altLang="zh-TW" dirty="0">
                <a:solidFill>
                  <a:srgbClr val="FF0000"/>
                </a:solidFill>
                <a:latin typeface="30"/>
              </a:rPr>
            </a:br>
            <a:r>
              <a:rPr lang="en-US" altLang="zh-TW" dirty="0">
                <a:solidFill>
                  <a:schemeClr val="bg2"/>
                </a:solidFill>
                <a:latin typeface="30"/>
              </a:rPr>
              <a:t>3.</a:t>
            </a:r>
            <a:r>
              <a:rPr lang="zh-TW" altLang="zh-TW" dirty="0">
                <a:solidFill>
                  <a:schemeClr val="bg2"/>
                </a:solidFill>
                <a:latin typeface="30"/>
              </a:rPr>
              <a:t>刻板印象</a:t>
            </a:r>
            <a:r>
              <a:rPr lang="en-US" altLang="zh-TW" dirty="0">
                <a:solidFill>
                  <a:srgbClr val="FF0000"/>
                </a:solidFill>
                <a:latin typeface="30"/>
              </a:rPr>
              <a:t>:</a:t>
            </a:r>
            <a:r>
              <a:rPr lang="zh-TW" altLang="zh-TW" dirty="0">
                <a:solidFill>
                  <a:srgbClr val="FF0000"/>
                </a:solidFill>
                <a:latin typeface="30"/>
              </a:rPr>
              <a:t>強勢族群與弱勢族群的形象呈現，</a:t>
            </a:r>
            <a:br>
              <a:rPr lang="en-US" altLang="zh-TW" dirty="0">
                <a:solidFill>
                  <a:srgbClr val="FF0000"/>
                </a:solidFill>
                <a:latin typeface="30"/>
              </a:rPr>
            </a:br>
            <a:r>
              <a:rPr lang="en-US" altLang="zh-TW" dirty="0">
                <a:solidFill>
                  <a:srgbClr val="FF0000"/>
                </a:solidFill>
                <a:latin typeface="30"/>
              </a:rPr>
              <a:t>                      </a:t>
            </a:r>
            <a:r>
              <a:rPr lang="zh-TW" altLang="zh-TW" dirty="0">
                <a:solidFill>
                  <a:srgbClr val="FF0000"/>
                </a:solidFill>
                <a:latin typeface="30"/>
              </a:rPr>
              <a:t>流於一般印象　</a:t>
            </a:r>
            <a:r>
              <a:rPr lang="en-US" altLang="zh-TW" dirty="0">
                <a:solidFill>
                  <a:srgbClr val="FF0000"/>
                </a:solidFill>
                <a:latin typeface="30"/>
              </a:rPr>
              <a:t>ex:</a:t>
            </a:r>
            <a:r>
              <a:rPr lang="zh-TW" altLang="zh-TW" dirty="0">
                <a:solidFill>
                  <a:srgbClr val="FF0000"/>
                </a:solidFill>
                <a:latin typeface="30"/>
              </a:rPr>
              <a:t>媽媽早起勤打掃，</a:t>
            </a:r>
            <a:br>
              <a:rPr lang="en-US" altLang="zh-TW" dirty="0">
                <a:solidFill>
                  <a:srgbClr val="FF0000"/>
                </a:solidFill>
                <a:latin typeface="30"/>
              </a:rPr>
            </a:br>
            <a:r>
              <a:rPr lang="en-US" altLang="zh-TW" dirty="0">
                <a:solidFill>
                  <a:srgbClr val="FF0000"/>
                </a:solidFill>
                <a:latin typeface="30"/>
              </a:rPr>
              <a:t>                       </a:t>
            </a:r>
            <a:r>
              <a:rPr lang="zh-TW" altLang="zh-TW" dirty="0">
                <a:solidFill>
                  <a:srgbClr val="FF0000"/>
                </a:solidFill>
                <a:latin typeface="30"/>
              </a:rPr>
              <a:t>爸爸早起看書報</a:t>
            </a:r>
            <a:br>
              <a:rPr lang="zh-TW" altLang="zh-TW" dirty="0">
                <a:solidFill>
                  <a:srgbClr val="FF0000"/>
                </a:solidFill>
                <a:latin typeface="30"/>
              </a:rPr>
            </a:br>
            <a:r>
              <a:rPr lang="en-US" altLang="zh-TW" dirty="0">
                <a:solidFill>
                  <a:schemeClr val="bg2"/>
                </a:solidFill>
                <a:latin typeface="30"/>
              </a:rPr>
              <a:t>4.</a:t>
            </a:r>
            <a:r>
              <a:rPr lang="zh-TW" altLang="zh-TW" dirty="0">
                <a:solidFill>
                  <a:schemeClr val="bg2"/>
                </a:solidFill>
                <a:latin typeface="30"/>
              </a:rPr>
              <a:t>脫離真實</a:t>
            </a:r>
            <a:r>
              <a:rPr lang="zh-TW" altLang="zh-TW" dirty="0">
                <a:solidFill>
                  <a:srgbClr val="FF0000"/>
                </a:solidFill>
                <a:latin typeface="30"/>
              </a:rPr>
              <a:t>：對弱勢族群的形象呈現與事實不符　</a:t>
            </a:r>
            <a:r>
              <a:rPr lang="en-US" altLang="zh-TW" dirty="0">
                <a:solidFill>
                  <a:srgbClr val="FF0000"/>
                </a:solidFill>
                <a:latin typeface="30"/>
              </a:rPr>
              <a:t> </a:t>
            </a:r>
            <a:br>
              <a:rPr lang="en-US" altLang="zh-TW" dirty="0">
                <a:solidFill>
                  <a:srgbClr val="FF0000"/>
                </a:solidFill>
                <a:latin typeface="30"/>
              </a:rPr>
            </a:br>
            <a:r>
              <a:rPr lang="en-US" altLang="zh-TW" dirty="0">
                <a:solidFill>
                  <a:srgbClr val="FF0000"/>
                </a:solidFill>
                <a:latin typeface="30"/>
              </a:rPr>
              <a:t>                     ex:</a:t>
            </a:r>
            <a:r>
              <a:rPr lang="zh-TW" altLang="zh-TW" dirty="0">
                <a:solidFill>
                  <a:srgbClr val="FF0000"/>
                </a:solidFill>
                <a:latin typeface="30"/>
              </a:rPr>
              <a:t>女性與男性一樣的平等的工作機會</a:t>
            </a:r>
            <a:br>
              <a:rPr lang="zh-TW" altLang="zh-TW" dirty="0">
                <a:solidFill>
                  <a:srgbClr val="FF0000"/>
                </a:solidFill>
                <a:latin typeface="30"/>
              </a:rPr>
            </a:br>
            <a:r>
              <a:rPr lang="en-US" altLang="zh-TW" dirty="0">
                <a:solidFill>
                  <a:schemeClr val="bg2"/>
                </a:solidFill>
                <a:latin typeface="30"/>
              </a:rPr>
              <a:t>5.</a:t>
            </a:r>
            <a:r>
              <a:rPr lang="zh-TW" altLang="zh-TW" dirty="0">
                <a:solidFill>
                  <a:schemeClr val="bg2"/>
                </a:solidFill>
                <a:latin typeface="30"/>
              </a:rPr>
              <a:t>分離孤立</a:t>
            </a:r>
            <a:r>
              <a:rPr lang="zh-TW" altLang="zh-TW" dirty="0">
                <a:solidFill>
                  <a:srgbClr val="FF0000"/>
                </a:solidFill>
                <a:latin typeface="30"/>
              </a:rPr>
              <a:t>：對弱勢族群的背景說明，較片斷，缺</a:t>
            </a:r>
            <a:r>
              <a:rPr lang="en-US" altLang="zh-TW" dirty="0">
                <a:solidFill>
                  <a:srgbClr val="FF0000"/>
                </a:solidFill>
                <a:latin typeface="30"/>
              </a:rPr>
              <a:t>   </a:t>
            </a:r>
          </a:p>
          <a:p>
            <a:r>
              <a:rPr lang="en-US" altLang="zh-TW" dirty="0">
                <a:solidFill>
                  <a:srgbClr val="FF0000"/>
                </a:solidFill>
                <a:latin typeface="30"/>
              </a:rPr>
              <a:t>                     </a:t>
            </a:r>
            <a:r>
              <a:rPr lang="zh-TW" altLang="zh-TW" dirty="0">
                <a:solidFill>
                  <a:srgbClr val="FF0000"/>
                </a:solidFill>
                <a:latin typeface="30"/>
              </a:rPr>
              <a:t>乏完整脈絡</a:t>
            </a:r>
            <a:r>
              <a:rPr lang="en-US" altLang="zh-TW" dirty="0">
                <a:solidFill>
                  <a:srgbClr val="FF0000"/>
                </a:solidFill>
                <a:latin typeface="30"/>
              </a:rPr>
              <a:t> Ex:</a:t>
            </a:r>
            <a:r>
              <a:rPr lang="zh-TW" altLang="zh-TW" dirty="0">
                <a:solidFill>
                  <a:srgbClr val="FF0000"/>
                </a:solidFill>
                <a:latin typeface="30"/>
              </a:rPr>
              <a:t>只介紹原住民偉人的</a:t>
            </a:r>
            <a:r>
              <a:rPr lang="en-US" altLang="zh-TW" dirty="0">
                <a:solidFill>
                  <a:srgbClr val="FF0000"/>
                </a:solidFill>
                <a:latin typeface="30"/>
              </a:rPr>
              <a:t>              </a:t>
            </a:r>
          </a:p>
          <a:p>
            <a:r>
              <a:rPr lang="en-US" altLang="zh-TW" dirty="0">
                <a:solidFill>
                  <a:srgbClr val="FF0000"/>
                </a:solidFill>
                <a:latin typeface="30"/>
              </a:rPr>
              <a:t>                     </a:t>
            </a:r>
            <a:r>
              <a:rPr lang="zh-TW" altLang="zh-TW" dirty="0">
                <a:solidFill>
                  <a:srgbClr val="FF0000"/>
                </a:solidFill>
                <a:latin typeface="30"/>
              </a:rPr>
              <a:t>成就，未說明其受害之過程，如墨那</a:t>
            </a:r>
            <a:r>
              <a:rPr lang="en-US" altLang="zh-TW" dirty="0">
                <a:solidFill>
                  <a:srgbClr val="FF0000"/>
                </a:solidFill>
                <a:latin typeface="30"/>
              </a:rPr>
              <a:t>                  </a:t>
            </a:r>
          </a:p>
          <a:p>
            <a:r>
              <a:rPr lang="en-US" altLang="zh-TW" dirty="0">
                <a:solidFill>
                  <a:srgbClr val="FF0000"/>
                </a:solidFill>
                <a:latin typeface="30"/>
              </a:rPr>
              <a:t>                     </a:t>
            </a:r>
            <a:r>
              <a:rPr lang="zh-TW" altLang="zh-TW" dirty="0">
                <a:solidFill>
                  <a:srgbClr val="FF0000"/>
                </a:solidFill>
                <a:latin typeface="30"/>
              </a:rPr>
              <a:t>魯道</a:t>
            </a:r>
            <a:br>
              <a:rPr lang="zh-TW" altLang="zh-TW" dirty="0">
                <a:solidFill>
                  <a:srgbClr val="FF0000"/>
                </a:solidFill>
                <a:latin typeface="30"/>
              </a:rPr>
            </a:br>
            <a:r>
              <a:rPr lang="en-US" altLang="zh-TW" dirty="0">
                <a:solidFill>
                  <a:schemeClr val="bg2"/>
                </a:solidFill>
                <a:latin typeface="30"/>
              </a:rPr>
              <a:t>6.</a:t>
            </a:r>
            <a:r>
              <a:rPr lang="zh-TW" altLang="zh-TW" dirty="0">
                <a:solidFill>
                  <a:schemeClr val="bg2"/>
                </a:solidFill>
                <a:latin typeface="30"/>
              </a:rPr>
              <a:t>語言偏見</a:t>
            </a:r>
            <a:r>
              <a:rPr lang="zh-TW" altLang="zh-TW" dirty="0">
                <a:solidFill>
                  <a:srgbClr val="FF0000"/>
                </a:solidFill>
                <a:latin typeface="30"/>
              </a:rPr>
              <a:t>：出現偏見的語言</a:t>
            </a:r>
            <a:r>
              <a:rPr lang="en-US" altLang="zh-TW" dirty="0">
                <a:solidFill>
                  <a:srgbClr val="FF0000"/>
                </a:solidFill>
                <a:latin typeface="30"/>
              </a:rPr>
              <a:t>ex: policeman                   </a:t>
            </a:r>
          </a:p>
          <a:p>
            <a:r>
              <a:rPr lang="en-US" altLang="zh-TW" dirty="0">
                <a:solidFill>
                  <a:srgbClr val="FF0000"/>
                </a:solidFill>
                <a:latin typeface="30"/>
              </a:rPr>
              <a:t>                     fireman</a:t>
            </a:r>
            <a:br>
              <a:rPr lang="zh-TW" altLang="zh-TW" sz="5400" dirty="0"/>
            </a:br>
            <a:endParaRPr lang="zh-TW" altLang="en-US" dirty="0"/>
          </a:p>
        </p:txBody>
      </p:sp>
      <p:pic>
        <p:nvPicPr>
          <p:cNvPr id="11" name="錄製的聲音">
            <a:hlinkClick r:id="" action="ppaction://media"/>
            <a:extLst>
              <a:ext uri="{FF2B5EF4-FFF2-40B4-BE49-F238E27FC236}">
                <a16:creationId xmlns:a16="http://schemas.microsoft.com/office/drawing/2014/main" id="{F1DA58C3-5F9D-4C7F-8319-8E854C8447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74"/>
    </mc:Choice>
    <mc:Fallback>
      <p:transition spd="slow" advTm="2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8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noFill/>
        </p:spPr>
        <p:txBody>
          <a:bodyPr/>
          <a:lstStyle/>
          <a:p>
            <a:endParaRPr lang="zh-TW" altLang="en-US">
              <a:solidFill>
                <a:schemeClr val="tx2"/>
              </a:solidFill>
              <a:effectLst/>
              <a:latin typeface="Garamond" pitchFamily="18" charset="0"/>
              <a:ea typeface="新細明體" charset="-120"/>
            </a:endParaRPr>
          </a:p>
        </p:txBody>
      </p:sp>
      <p:sp>
        <p:nvSpPr>
          <p:cNvPr id="52227" name="Rectangle 3"/>
          <p:cNvSpPr>
            <a:spLocks noGrp="1" noChangeArrowheads="1"/>
          </p:cNvSpPr>
          <p:nvPr>
            <p:ph type="body" idx="1"/>
          </p:nvPr>
        </p:nvSpPr>
        <p:spPr>
          <a:noFill/>
        </p:spPr>
        <p:txBody>
          <a:bodyPr/>
          <a:lstStyle/>
          <a:p>
            <a:r>
              <a:rPr lang="en-US" altLang="zh-TW" sz="6000" b="0" dirty="0">
                <a:solidFill>
                  <a:schemeClr val="tx1"/>
                </a:solidFill>
                <a:effectLst/>
                <a:latin typeface="Garamond" pitchFamily="18" charset="0"/>
                <a:ea typeface="新細明體" charset="-120"/>
              </a:rPr>
              <a:t>What’s curriculum?</a:t>
            </a:r>
          </a:p>
          <a:p>
            <a:pPr marL="0" indent="0">
              <a:buNone/>
            </a:pPr>
            <a:r>
              <a:rPr lang="zh-TW" altLang="en-US" sz="6000" b="0" dirty="0">
                <a:solidFill>
                  <a:schemeClr val="tx1"/>
                </a:solidFill>
                <a:effectLst/>
                <a:latin typeface="Garamond" pitchFamily="18" charset="0"/>
                <a:ea typeface="新細明體" charset="-120"/>
              </a:rPr>
              <a:t>什麼是課程？</a:t>
            </a:r>
            <a:endParaRPr lang="en-US" altLang="zh-TW" sz="6000" b="0" dirty="0">
              <a:solidFill>
                <a:schemeClr val="tx1"/>
              </a:solidFill>
              <a:effectLst/>
              <a:latin typeface="Garamond" pitchFamily="18" charset="0"/>
              <a:ea typeface="新細明體" charset="-120"/>
            </a:endParaRPr>
          </a:p>
        </p:txBody>
      </p:sp>
    </p:spTree>
    <p:extLst>
      <p:ext uri="{BB962C8B-B14F-4D97-AF65-F5344CB8AC3E}">
        <p14:creationId xmlns:p14="http://schemas.microsoft.com/office/powerpoint/2010/main" val="899885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4" name="標題 1"/>
          <p:cNvSpPr txBox="1">
            <a:spLocks/>
          </p:cNvSpPr>
          <p:nvPr/>
        </p:nvSpPr>
        <p:spPr>
          <a:xfrm>
            <a:off x="685800" y="188913"/>
            <a:ext cx="7772400" cy="708025"/>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itchFamily="34" charset="0"/>
                <a:ea typeface="新細明體" pitchFamily="18" charset="-120"/>
              </a:defRPr>
            </a:lvl2pPr>
            <a:lvl3pPr algn="ctr" rtl="0" eaLnBrk="0" fontAlgn="base" hangingPunct="0">
              <a:spcBef>
                <a:spcPct val="0"/>
              </a:spcBef>
              <a:spcAft>
                <a:spcPct val="0"/>
              </a:spcAft>
              <a:defRPr kumimoji="1" sz="4400">
                <a:solidFill>
                  <a:schemeClr val="tx2"/>
                </a:solidFill>
                <a:latin typeface="Arial Black" pitchFamily="34" charset="0"/>
                <a:ea typeface="新細明體" pitchFamily="18" charset="-120"/>
              </a:defRPr>
            </a:lvl3pPr>
            <a:lvl4pPr algn="ctr" rtl="0" eaLnBrk="0" fontAlgn="base" hangingPunct="0">
              <a:spcBef>
                <a:spcPct val="0"/>
              </a:spcBef>
              <a:spcAft>
                <a:spcPct val="0"/>
              </a:spcAft>
              <a:defRPr kumimoji="1" sz="4400">
                <a:solidFill>
                  <a:schemeClr val="tx2"/>
                </a:solidFill>
                <a:latin typeface="Arial Black" pitchFamily="34" charset="0"/>
                <a:ea typeface="新細明體" pitchFamily="18" charset="-120"/>
              </a:defRPr>
            </a:lvl4pPr>
            <a:lvl5pPr algn="ctr" rtl="0" eaLnBrk="0" fontAlgn="base" hangingPunct="0">
              <a:spcBef>
                <a:spcPct val="0"/>
              </a:spcBef>
              <a:spcAft>
                <a:spcPct val="0"/>
              </a:spcAft>
              <a:defRPr kumimoji="1" sz="4400">
                <a:solidFill>
                  <a:schemeClr val="tx2"/>
                </a:solidFill>
                <a:latin typeface="Arial Black" pitchFamily="34" charset="0"/>
                <a:ea typeface="新細明體" pitchFamily="18" charset="-120"/>
              </a:defRPr>
            </a:lvl5pPr>
            <a:lvl6pPr marL="457200" algn="ctr" rtl="0" fontAlgn="base">
              <a:spcBef>
                <a:spcPct val="0"/>
              </a:spcBef>
              <a:spcAft>
                <a:spcPct val="0"/>
              </a:spcAft>
              <a:defRPr kumimoji="1" sz="4400">
                <a:solidFill>
                  <a:schemeClr val="tx2"/>
                </a:solidFill>
                <a:latin typeface="Arial Black" pitchFamily="34" charset="0"/>
                <a:ea typeface="新細明體" pitchFamily="18" charset="-120"/>
              </a:defRPr>
            </a:lvl6pPr>
            <a:lvl7pPr marL="914400" algn="ctr" rtl="0" fontAlgn="base">
              <a:spcBef>
                <a:spcPct val="0"/>
              </a:spcBef>
              <a:spcAft>
                <a:spcPct val="0"/>
              </a:spcAft>
              <a:defRPr kumimoji="1" sz="4400">
                <a:solidFill>
                  <a:schemeClr val="tx2"/>
                </a:solidFill>
                <a:latin typeface="Arial Black" pitchFamily="34" charset="0"/>
                <a:ea typeface="新細明體" pitchFamily="18" charset="-120"/>
              </a:defRPr>
            </a:lvl7pPr>
            <a:lvl8pPr marL="1371600" algn="ctr" rtl="0" fontAlgn="base">
              <a:spcBef>
                <a:spcPct val="0"/>
              </a:spcBef>
              <a:spcAft>
                <a:spcPct val="0"/>
              </a:spcAft>
              <a:defRPr kumimoji="1" sz="4400">
                <a:solidFill>
                  <a:schemeClr val="tx2"/>
                </a:solidFill>
                <a:latin typeface="Arial Black" pitchFamily="34" charset="0"/>
                <a:ea typeface="新細明體" pitchFamily="18" charset="-120"/>
              </a:defRPr>
            </a:lvl8pPr>
            <a:lvl9pPr marL="1828800" algn="ctr" rtl="0" fontAlgn="base">
              <a:spcBef>
                <a:spcPct val="0"/>
              </a:spcBef>
              <a:spcAft>
                <a:spcPct val="0"/>
              </a:spcAft>
              <a:defRPr kumimoji="1" sz="4400">
                <a:solidFill>
                  <a:schemeClr val="tx2"/>
                </a:solidFill>
                <a:latin typeface="Arial Black" pitchFamily="34" charset="0"/>
                <a:ea typeface="新細明體" pitchFamily="18" charset="-120"/>
              </a:defRPr>
            </a:lvl9pPr>
          </a:lstStyle>
          <a:p>
            <a:pPr eaLnBrk="1" hangingPunct="1">
              <a:defRPr/>
            </a:pPr>
            <a:r>
              <a:rPr lang="en-US" altLang="zh-TW" sz="4000" b="1" dirty="0">
                <a:solidFill>
                  <a:schemeClr val="accent6">
                    <a:lumMod val="75000"/>
                  </a:schemeClr>
                </a:solidFill>
                <a:ea typeface="標楷體" pitchFamily="65" charset="-120"/>
                <a:cs typeface="+mn-cs"/>
              </a:rPr>
              <a:t>Q&amp;A</a:t>
            </a:r>
            <a:endParaRPr lang="zh-TW" altLang="en-US" sz="4000" b="1" dirty="0">
              <a:solidFill>
                <a:schemeClr val="accent6">
                  <a:lumMod val="75000"/>
                </a:schemeClr>
              </a:solidFill>
              <a:ea typeface="標楷體" pitchFamily="65" charset="-120"/>
              <a:cs typeface="+mn-cs"/>
            </a:endParaRPr>
          </a:p>
        </p:txBody>
      </p:sp>
      <p:sp>
        <p:nvSpPr>
          <p:cNvPr id="5" name="內容版面配置區 2"/>
          <p:cNvSpPr txBox="1">
            <a:spLocks/>
          </p:cNvSpPr>
          <p:nvPr/>
        </p:nvSpPr>
        <p:spPr>
          <a:xfrm>
            <a:off x="684213" y="908050"/>
            <a:ext cx="7772400" cy="5184775"/>
          </a:xfrm>
          <a:prstGeom prst="rect">
            <a:avLst/>
          </a:prstGeom>
        </p:spPr>
        <p:txBody>
          <a:bodyPr/>
          <a:lstStyle>
            <a:lvl1pPr marL="342900" indent="-342900" algn="l" rtl="0" eaLnBrk="0" fontAlgn="base" hangingPunct="0">
              <a:spcBef>
                <a:spcPct val="20000"/>
              </a:spcBef>
              <a:spcAft>
                <a:spcPct val="0"/>
              </a:spcAft>
              <a:buSzPct val="85000"/>
              <a:buBlip>
                <a:blip r:embed="rId5"/>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itchFamily="2" charset="2"/>
              <a:buChar char="l"/>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itchFamily="2" charset="2"/>
              <a:buChar char="l"/>
              <a:defRPr kumimoji="1" sz="2000">
                <a:solidFill>
                  <a:schemeClr val="tx1"/>
                </a:solidFill>
                <a:latin typeface="+mn-lt"/>
                <a:ea typeface="+mn-ea"/>
              </a:defRPr>
            </a:lvl5pPr>
            <a:lvl6pPr marL="2514600" indent="-228600" algn="l" rtl="0" fontAlgn="base">
              <a:spcBef>
                <a:spcPct val="20000"/>
              </a:spcBef>
              <a:spcAft>
                <a:spcPct val="0"/>
              </a:spcAft>
              <a:buClr>
                <a:schemeClr val="accent2"/>
              </a:buClr>
              <a:buSzPct val="60000"/>
              <a:buFont typeface="Wingdings" pitchFamily="2" charset="2"/>
              <a:buChar char="l"/>
              <a:defRPr kumimoji="1" sz="2000">
                <a:solidFill>
                  <a:schemeClr val="tx1"/>
                </a:solidFill>
                <a:latin typeface="+mn-lt"/>
                <a:ea typeface="+mn-ea"/>
              </a:defRPr>
            </a:lvl6pPr>
            <a:lvl7pPr marL="2971800" indent="-228600" algn="l" rtl="0" fontAlgn="base">
              <a:spcBef>
                <a:spcPct val="20000"/>
              </a:spcBef>
              <a:spcAft>
                <a:spcPct val="0"/>
              </a:spcAft>
              <a:buClr>
                <a:schemeClr val="accent2"/>
              </a:buClr>
              <a:buSzPct val="60000"/>
              <a:buFont typeface="Wingdings" pitchFamily="2" charset="2"/>
              <a:buChar char="l"/>
              <a:defRPr kumimoji="1" sz="2000">
                <a:solidFill>
                  <a:schemeClr val="tx1"/>
                </a:solidFill>
                <a:latin typeface="+mn-lt"/>
                <a:ea typeface="+mn-ea"/>
              </a:defRPr>
            </a:lvl7pPr>
            <a:lvl8pPr marL="3429000" indent="-228600" algn="l" rtl="0" fontAlgn="base">
              <a:spcBef>
                <a:spcPct val="20000"/>
              </a:spcBef>
              <a:spcAft>
                <a:spcPct val="0"/>
              </a:spcAft>
              <a:buClr>
                <a:schemeClr val="accent2"/>
              </a:buClr>
              <a:buSzPct val="60000"/>
              <a:buFont typeface="Wingdings" pitchFamily="2" charset="2"/>
              <a:buChar char="l"/>
              <a:defRPr kumimoji="1" sz="2000">
                <a:solidFill>
                  <a:schemeClr val="tx1"/>
                </a:solidFill>
                <a:latin typeface="+mn-lt"/>
                <a:ea typeface="+mn-ea"/>
              </a:defRPr>
            </a:lvl8pPr>
            <a:lvl9pPr marL="3886200" indent="-228600" algn="l" rtl="0" fontAlgn="base">
              <a:spcBef>
                <a:spcPct val="20000"/>
              </a:spcBef>
              <a:spcAft>
                <a:spcPct val="0"/>
              </a:spcAft>
              <a:buClr>
                <a:schemeClr val="accent2"/>
              </a:buClr>
              <a:buSzPct val="60000"/>
              <a:buFont typeface="Wingdings" pitchFamily="2" charset="2"/>
              <a:buChar char="l"/>
              <a:defRPr kumimoji="1" sz="2000">
                <a:solidFill>
                  <a:schemeClr val="tx1"/>
                </a:solidFill>
                <a:latin typeface="+mn-lt"/>
                <a:ea typeface="+mn-ea"/>
              </a:defRPr>
            </a:lvl9pPr>
          </a:lstStyle>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關於柏恩斯坦</a:t>
            </a:r>
            <a:r>
              <a:rPr lang="en-US" altLang="zh-TW" sz="2200" b="1" dirty="0">
                <a:solidFill>
                  <a:schemeClr val="accent4">
                    <a:lumMod val="10000"/>
                  </a:schemeClr>
                </a:solidFill>
                <a:latin typeface="標楷體" pitchFamily="65" charset="-120"/>
                <a:ea typeface="標楷體" pitchFamily="65" charset="-120"/>
              </a:rPr>
              <a:t>(B. Bernstein)</a:t>
            </a:r>
            <a:r>
              <a:rPr lang="zh-TW" altLang="en-US" sz="2200" b="1" dirty="0">
                <a:solidFill>
                  <a:schemeClr val="accent4">
                    <a:lumMod val="10000"/>
                  </a:schemeClr>
                </a:solidFill>
                <a:latin typeface="標楷體" pitchFamily="65" charset="-120"/>
                <a:ea typeface="標楷體" pitchFamily="65" charset="-120"/>
              </a:rPr>
              <a:t>知識社會學觀點的敘述</a:t>
            </a:r>
            <a:r>
              <a:rPr lang="en-US" altLang="zh-TW" sz="2200" b="1" dirty="0">
                <a:solidFill>
                  <a:schemeClr val="accent4">
                    <a:lumMod val="10000"/>
                  </a:schemeClr>
                </a:solidFill>
                <a:latin typeface="標楷體" pitchFamily="65" charset="-120"/>
                <a:ea typeface="標楷體" pitchFamily="65" charset="-120"/>
              </a:rPr>
              <a:t>,</a:t>
            </a:r>
            <a:r>
              <a:rPr lang="zh-TW" altLang="en-US" sz="2200" b="1" dirty="0">
                <a:solidFill>
                  <a:schemeClr val="accent4">
                    <a:lumMod val="10000"/>
                  </a:schemeClr>
                </a:solidFill>
                <a:latin typeface="標楷體" pitchFamily="65" charset="-120"/>
                <a:ea typeface="標楷體" pitchFamily="65" charset="-120"/>
              </a:rPr>
              <a:t>下列何者正確？</a:t>
            </a:r>
            <a:endParaRPr lang="en-US" altLang="zh-TW" sz="2200" b="1" dirty="0">
              <a:solidFill>
                <a:schemeClr val="accent4">
                  <a:lumMod val="10000"/>
                </a:schemeClr>
              </a:solidFill>
              <a:latin typeface="標楷體" pitchFamily="65" charset="-120"/>
              <a:ea typeface="標楷體" pitchFamily="65" charset="-120"/>
            </a:endParaRPr>
          </a:p>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　</a:t>
            </a:r>
            <a:r>
              <a:rPr lang="en-US" altLang="zh-TW" sz="2200" b="1" dirty="0">
                <a:solidFill>
                  <a:srgbClr val="002060"/>
                </a:solidFill>
                <a:latin typeface="標楷體" pitchFamily="65" charset="-120"/>
                <a:ea typeface="標楷體" pitchFamily="65" charset="-120"/>
              </a:rPr>
              <a:t>(A)</a:t>
            </a:r>
            <a:r>
              <a:rPr lang="zh-TW" altLang="en-US" sz="2200" b="1" dirty="0">
                <a:solidFill>
                  <a:srgbClr val="002060"/>
                </a:solidFill>
                <a:latin typeface="標楷體" pitchFamily="65" charset="-120"/>
                <a:ea typeface="標楷體" pitchFamily="65" charset="-120"/>
              </a:rPr>
              <a:t>統整型符碼具有弱分類和弱架構</a:t>
            </a:r>
            <a:endParaRPr lang="en-US" altLang="zh-TW" sz="2200" b="1" dirty="0">
              <a:solidFill>
                <a:srgbClr val="002060"/>
              </a:solidFill>
              <a:latin typeface="標楷體" pitchFamily="65" charset="-120"/>
              <a:ea typeface="標楷體" pitchFamily="65" charset="-120"/>
            </a:endParaRPr>
          </a:p>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　</a:t>
            </a:r>
            <a:r>
              <a:rPr lang="en-US" altLang="zh-TW" sz="2200" b="1" dirty="0">
                <a:solidFill>
                  <a:schemeClr val="accent4">
                    <a:lumMod val="10000"/>
                  </a:schemeClr>
                </a:solidFill>
                <a:latin typeface="標楷體" pitchFamily="65" charset="-120"/>
                <a:ea typeface="標楷體" pitchFamily="65" charset="-120"/>
              </a:rPr>
              <a:t>(B)</a:t>
            </a:r>
            <a:r>
              <a:rPr lang="zh-TW" altLang="en-US" sz="2200" b="1" dirty="0">
                <a:solidFill>
                  <a:schemeClr val="accent4">
                    <a:lumMod val="10000"/>
                  </a:schemeClr>
                </a:solidFill>
                <a:latin typeface="標楷體" pitchFamily="65" charset="-120"/>
                <a:ea typeface="標楷體" pitchFamily="65" charset="-120"/>
              </a:rPr>
              <a:t>架構是指教育內容邊界之間的強度</a:t>
            </a:r>
            <a:endParaRPr lang="en-US" altLang="zh-TW" sz="2200" b="1" dirty="0">
              <a:solidFill>
                <a:schemeClr val="accent4">
                  <a:lumMod val="10000"/>
                </a:schemeClr>
              </a:solidFill>
              <a:latin typeface="標楷體" pitchFamily="65" charset="-120"/>
              <a:ea typeface="標楷體" pitchFamily="65" charset="-120"/>
            </a:endParaRPr>
          </a:p>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　</a:t>
            </a:r>
            <a:r>
              <a:rPr lang="en-US" altLang="zh-TW" sz="2200" b="1" dirty="0">
                <a:solidFill>
                  <a:schemeClr val="accent4">
                    <a:lumMod val="10000"/>
                  </a:schemeClr>
                </a:solidFill>
                <a:latin typeface="標楷體" pitchFamily="65" charset="-120"/>
                <a:ea typeface="標楷體" pitchFamily="65" charset="-120"/>
              </a:rPr>
              <a:t>(C)</a:t>
            </a:r>
            <a:r>
              <a:rPr lang="zh-TW" altLang="en-US" sz="2200" b="1" dirty="0">
                <a:solidFill>
                  <a:schemeClr val="accent4">
                    <a:lumMod val="10000"/>
                  </a:schemeClr>
                </a:solidFill>
                <a:latin typeface="標楷體" pitchFamily="65" charset="-120"/>
                <a:ea typeface="標楷體" pitchFamily="65" charset="-120"/>
              </a:rPr>
              <a:t>聚集型符碼比較能夠促進教育的進步</a:t>
            </a:r>
            <a:endParaRPr lang="en-US" altLang="zh-TW" sz="2200" b="1" dirty="0">
              <a:solidFill>
                <a:schemeClr val="accent4">
                  <a:lumMod val="10000"/>
                </a:schemeClr>
              </a:solidFill>
              <a:latin typeface="標楷體" pitchFamily="65" charset="-120"/>
              <a:ea typeface="標楷體" pitchFamily="65" charset="-120"/>
            </a:endParaRPr>
          </a:p>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　</a:t>
            </a:r>
            <a:r>
              <a:rPr lang="en-US" altLang="zh-TW" sz="2200" b="1" dirty="0">
                <a:solidFill>
                  <a:schemeClr val="accent4">
                    <a:lumMod val="10000"/>
                  </a:schemeClr>
                </a:solidFill>
                <a:latin typeface="標楷體" pitchFamily="65" charset="-120"/>
                <a:ea typeface="標楷體" pitchFamily="65" charset="-120"/>
              </a:rPr>
              <a:t>(D)</a:t>
            </a:r>
            <a:r>
              <a:rPr lang="zh-TW" altLang="en-US" sz="2200" b="1" dirty="0">
                <a:solidFill>
                  <a:schemeClr val="accent4">
                    <a:lumMod val="10000"/>
                  </a:schemeClr>
                </a:solidFill>
                <a:latin typeface="標楷體" pitchFamily="65" charset="-120"/>
                <a:ea typeface="標楷體" pitchFamily="65" charset="-120"/>
              </a:rPr>
              <a:t>聚集行符碼的師生權力關係具有可磋商性</a:t>
            </a:r>
            <a:endParaRPr lang="en-US" altLang="zh-TW" sz="2200" b="1" dirty="0">
              <a:solidFill>
                <a:schemeClr val="accent4">
                  <a:lumMod val="10000"/>
                </a:schemeClr>
              </a:solidFill>
              <a:latin typeface="標楷體" pitchFamily="65" charset="-120"/>
              <a:ea typeface="標楷體" pitchFamily="65" charset="-120"/>
            </a:endParaRPr>
          </a:p>
          <a:p>
            <a:pPr marL="0" indent="0" eaLnBrk="1" hangingPunct="1">
              <a:lnSpc>
                <a:spcPct val="90000"/>
              </a:lnSpc>
              <a:spcBef>
                <a:spcPct val="50000"/>
              </a:spcBef>
              <a:buSzTx/>
              <a:buFontTx/>
              <a:buNone/>
              <a:defRPr/>
            </a:pPr>
            <a:endParaRPr lang="en-US" altLang="zh-TW" sz="800" b="1" dirty="0">
              <a:solidFill>
                <a:schemeClr val="accent4">
                  <a:lumMod val="10000"/>
                </a:schemeClr>
              </a:solidFill>
              <a:latin typeface="標楷體" pitchFamily="65" charset="-120"/>
              <a:ea typeface="標楷體" pitchFamily="65" charset="-120"/>
            </a:endParaRPr>
          </a:p>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艾波</a:t>
            </a:r>
            <a:r>
              <a:rPr lang="en-US" altLang="zh-TW" sz="2200" b="1" dirty="0">
                <a:solidFill>
                  <a:schemeClr val="accent4">
                    <a:lumMod val="10000"/>
                  </a:schemeClr>
                </a:solidFill>
                <a:latin typeface="標楷體" pitchFamily="65" charset="-120"/>
                <a:ea typeface="標楷體" pitchFamily="65" charset="-120"/>
              </a:rPr>
              <a:t>(M. Apple)</a:t>
            </a:r>
            <a:r>
              <a:rPr lang="zh-TW" altLang="en-US" sz="2200" b="1" dirty="0">
                <a:solidFill>
                  <a:schemeClr val="accent4">
                    <a:lumMod val="10000"/>
                  </a:schemeClr>
                </a:solidFill>
                <a:latin typeface="標楷體" pitchFamily="65" charset="-120"/>
                <a:ea typeface="標楷體" pitchFamily="65" charset="-120"/>
              </a:rPr>
              <a:t>認為學校中的知識形式與選擇，都與下列何者有關？</a:t>
            </a:r>
            <a:endParaRPr lang="en-US" altLang="zh-TW" sz="2200" b="1" dirty="0">
              <a:solidFill>
                <a:schemeClr val="accent4">
                  <a:lumMod val="10000"/>
                </a:schemeClr>
              </a:solidFill>
              <a:latin typeface="標楷體" pitchFamily="65" charset="-120"/>
              <a:ea typeface="標楷體" pitchFamily="65" charset="-120"/>
            </a:endParaRPr>
          </a:p>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　</a:t>
            </a:r>
            <a:r>
              <a:rPr lang="en-US" altLang="zh-TW" sz="2200" b="1" dirty="0">
                <a:solidFill>
                  <a:schemeClr val="accent4">
                    <a:lumMod val="10000"/>
                  </a:schemeClr>
                </a:solidFill>
                <a:latin typeface="標楷體" pitchFamily="65" charset="-120"/>
                <a:ea typeface="標楷體" pitchFamily="65" charset="-120"/>
              </a:rPr>
              <a:t>(A)</a:t>
            </a:r>
            <a:r>
              <a:rPr lang="zh-TW" altLang="en-US" sz="2200" b="1" dirty="0">
                <a:solidFill>
                  <a:schemeClr val="accent4">
                    <a:lumMod val="10000"/>
                  </a:schemeClr>
                </a:solidFill>
                <a:latin typeface="標楷體" pitchFamily="65" charset="-120"/>
                <a:ea typeface="標楷體" pitchFamily="65" charset="-120"/>
              </a:rPr>
              <a:t>社會資本</a:t>
            </a:r>
            <a:r>
              <a:rPr lang="en-US" altLang="zh-TW" sz="2200" b="1" dirty="0">
                <a:solidFill>
                  <a:schemeClr val="accent4">
                    <a:lumMod val="10000"/>
                  </a:schemeClr>
                </a:solidFill>
                <a:latin typeface="標楷體" pitchFamily="65" charset="-120"/>
                <a:ea typeface="標楷體" pitchFamily="65" charset="-120"/>
              </a:rPr>
              <a:t>			</a:t>
            </a:r>
            <a:r>
              <a:rPr lang="zh-TW" altLang="en-US" sz="2200" b="1" dirty="0">
                <a:solidFill>
                  <a:schemeClr val="accent4">
                    <a:lumMod val="10000"/>
                  </a:schemeClr>
                </a:solidFill>
                <a:latin typeface="標楷體" pitchFamily="65" charset="-120"/>
                <a:ea typeface="標楷體" pitchFamily="65" charset="-120"/>
              </a:rPr>
              <a:t>　</a:t>
            </a:r>
            <a:r>
              <a:rPr lang="en-US" altLang="zh-TW" sz="2200" b="1" dirty="0">
                <a:solidFill>
                  <a:schemeClr val="accent4">
                    <a:lumMod val="10000"/>
                  </a:schemeClr>
                </a:solidFill>
                <a:latin typeface="標楷體" pitchFamily="65" charset="-120"/>
                <a:ea typeface="標楷體" pitchFamily="65" charset="-120"/>
              </a:rPr>
              <a:t>(B)</a:t>
            </a:r>
            <a:r>
              <a:rPr lang="zh-TW" altLang="en-US" sz="2200" b="1" dirty="0">
                <a:solidFill>
                  <a:schemeClr val="accent4">
                    <a:lumMod val="10000"/>
                  </a:schemeClr>
                </a:solidFill>
                <a:latin typeface="標楷體" pitchFamily="65" charset="-120"/>
                <a:ea typeface="標楷體" pitchFamily="65" charset="-120"/>
              </a:rPr>
              <a:t>系統功能</a:t>
            </a:r>
            <a:endParaRPr lang="en-US" altLang="zh-TW" sz="2200" b="1" dirty="0">
              <a:solidFill>
                <a:schemeClr val="accent4">
                  <a:lumMod val="10000"/>
                </a:schemeClr>
              </a:solidFill>
              <a:latin typeface="標楷體" pitchFamily="65" charset="-120"/>
              <a:ea typeface="標楷體" pitchFamily="65" charset="-120"/>
            </a:endParaRPr>
          </a:p>
          <a:p>
            <a:pPr marL="0" indent="0" eaLnBrk="1" hangingPunct="1">
              <a:lnSpc>
                <a:spcPct val="90000"/>
              </a:lnSpc>
              <a:spcBef>
                <a:spcPct val="50000"/>
              </a:spcBef>
              <a:buSzTx/>
              <a:buFontTx/>
              <a:buNone/>
              <a:defRPr/>
            </a:pPr>
            <a:r>
              <a:rPr lang="zh-TW" altLang="en-US" sz="2200" b="1" dirty="0">
                <a:solidFill>
                  <a:srgbClr val="002060"/>
                </a:solidFill>
                <a:latin typeface="標楷體" pitchFamily="65" charset="-120"/>
                <a:ea typeface="標楷體" pitchFamily="65" charset="-120"/>
              </a:rPr>
              <a:t>　</a:t>
            </a:r>
            <a:r>
              <a:rPr lang="en-US" altLang="zh-TW" sz="2200" b="1" dirty="0">
                <a:solidFill>
                  <a:srgbClr val="002060"/>
                </a:solidFill>
                <a:latin typeface="標楷體" pitchFamily="65" charset="-120"/>
                <a:ea typeface="標楷體" pitchFamily="65" charset="-120"/>
              </a:rPr>
              <a:t>(C)</a:t>
            </a:r>
            <a:r>
              <a:rPr lang="zh-TW" altLang="en-US" sz="2200" b="1" dirty="0">
                <a:solidFill>
                  <a:srgbClr val="002060"/>
                </a:solidFill>
                <a:latin typeface="標楷體" pitchFamily="65" charset="-120"/>
                <a:ea typeface="標楷體" pitchFamily="65" charset="-120"/>
              </a:rPr>
              <a:t>意識型態</a:t>
            </a:r>
            <a:r>
              <a:rPr lang="en-US" altLang="zh-TW" sz="2200" b="1" dirty="0">
                <a:solidFill>
                  <a:srgbClr val="002060"/>
                </a:solidFill>
                <a:latin typeface="標楷體" pitchFamily="65" charset="-120"/>
                <a:ea typeface="標楷體" pitchFamily="65" charset="-120"/>
              </a:rPr>
              <a:t>		</a:t>
            </a:r>
            <a:r>
              <a:rPr lang="en-US" altLang="zh-TW" sz="2200" b="1" dirty="0">
                <a:solidFill>
                  <a:schemeClr val="accent4">
                    <a:lumMod val="10000"/>
                  </a:schemeClr>
                </a:solidFill>
                <a:latin typeface="標楷體" pitchFamily="65" charset="-120"/>
                <a:ea typeface="標楷體" pitchFamily="65" charset="-120"/>
              </a:rPr>
              <a:t>	</a:t>
            </a:r>
            <a:r>
              <a:rPr lang="zh-TW" altLang="en-US" sz="2200" b="1" dirty="0">
                <a:solidFill>
                  <a:schemeClr val="accent4">
                    <a:lumMod val="10000"/>
                  </a:schemeClr>
                </a:solidFill>
                <a:latin typeface="標楷體" pitchFamily="65" charset="-120"/>
                <a:ea typeface="標楷體" pitchFamily="65" charset="-120"/>
              </a:rPr>
              <a:t>　</a:t>
            </a:r>
            <a:r>
              <a:rPr lang="en-US" altLang="zh-TW" sz="2200" b="1" dirty="0">
                <a:solidFill>
                  <a:schemeClr val="accent4">
                    <a:lumMod val="10000"/>
                  </a:schemeClr>
                </a:solidFill>
                <a:latin typeface="標楷體" pitchFamily="65" charset="-120"/>
                <a:ea typeface="標楷體" pitchFamily="65" charset="-120"/>
              </a:rPr>
              <a:t>(D)</a:t>
            </a:r>
            <a:r>
              <a:rPr lang="zh-TW" altLang="en-US" sz="2200" b="1" dirty="0">
                <a:solidFill>
                  <a:schemeClr val="accent4">
                    <a:lumMod val="10000"/>
                  </a:schemeClr>
                </a:solidFill>
                <a:latin typeface="標楷體" pitchFamily="65" charset="-120"/>
                <a:ea typeface="標楷體" pitchFamily="65" charset="-120"/>
              </a:rPr>
              <a:t>社會規範</a:t>
            </a:r>
            <a:endParaRPr lang="en-US" altLang="zh-TW" sz="2200" b="1" dirty="0">
              <a:solidFill>
                <a:schemeClr val="accent4">
                  <a:lumMod val="10000"/>
                </a:schemeClr>
              </a:solidFill>
              <a:latin typeface="標楷體" pitchFamily="65" charset="-120"/>
              <a:ea typeface="標楷體" pitchFamily="65" charset="-120"/>
            </a:endParaRPr>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1000"/>
                                        <p:tgtEl>
                                          <p:spTgt spid="5">
                                            <p:txEl>
                                              <p:pRg st="6" end="6"/>
                                            </p:txEl>
                                          </p:spTgt>
                                        </p:tgtEl>
                                      </p:cBhvr>
                                    </p:animEffect>
                                    <p:anim calcmode="lin" valueType="num">
                                      <p:cBhvr>
                                        <p:cTn id="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5">
                                            <p:txEl>
                                              <p:pRg st="6" end="6"/>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xEl>
                                              <p:pRg st="6" end="6"/>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1000"/>
                                        <p:tgtEl>
                                          <p:spTgt spid="5">
                                            <p:txEl>
                                              <p:pRg st="7" end="7"/>
                                            </p:txEl>
                                          </p:spTgt>
                                        </p:tgtEl>
                                      </p:cBhvr>
                                    </p:animEffect>
                                    <p:anim calcmode="lin" valueType="num">
                                      <p:cBhvr>
                                        <p:cTn id="14"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5">
                                            <p:txEl>
                                              <p:pRg st="7" end="7"/>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xEl>
                                              <p:pRg st="7" end="7"/>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Effect transition="in" filter="fade">
                                      <p:cBhvr>
                                        <p:cTn id="19" dur="1000"/>
                                        <p:tgtEl>
                                          <p:spTgt spid="5">
                                            <p:txEl>
                                              <p:pRg st="8" end="8"/>
                                            </p:txEl>
                                          </p:spTgt>
                                        </p:tgtEl>
                                      </p:cBhvr>
                                    </p:animEffect>
                                    <p:anim calcmode="lin" valueType="num">
                                      <p:cBhvr>
                                        <p:cTn id="20"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5">
                                            <p:txEl>
                                              <p:pRg st="8" end="8"/>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
                                            <p:txEl>
                                              <p:pRg st="8" end="8"/>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42220" fill="hold"/>
                                        <p:tgtEl>
                                          <p:spTgt spid="6"/>
                                        </p:tgtEl>
                                      </p:cBhvr>
                                    </p:cmd>
                                  </p:childTnLst>
                                </p:cTn>
                              </p:par>
                            </p:childTnLst>
                          </p:cTn>
                        </p:par>
                      </p:childTnLst>
                    </p:cTn>
                  </p:par>
                </p:childTnLst>
              </p:cTn>
              <p:nextCondLst>
                <p:cond evt="onClick" delay="0">
                  <p:tgtEl>
                    <p:spTgt spid="6"/>
                  </p:tgtEl>
                </p:cond>
              </p:nextCondLst>
            </p:seq>
            <p:audio>
              <p:cMediaNode>
                <p:cTn id="28"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內容版面配置區 2"/>
          <p:cNvSpPr txBox="1">
            <a:spLocks/>
          </p:cNvSpPr>
          <p:nvPr/>
        </p:nvSpPr>
        <p:spPr>
          <a:xfrm>
            <a:off x="684213" y="909638"/>
            <a:ext cx="7772400" cy="2374900"/>
          </a:xfrm>
          <a:prstGeom prst="rect">
            <a:avLst/>
          </a:prstGeom>
        </p:spPr>
        <p:txBody>
          <a:bodyPr/>
          <a:lstStyle>
            <a:lvl1pPr marL="342900" indent="-342900" algn="l" rtl="0" eaLnBrk="0" fontAlgn="base" hangingPunct="0">
              <a:spcBef>
                <a:spcPct val="20000"/>
              </a:spcBef>
              <a:spcAft>
                <a:spcPct val="0"/>
              </a:spcAft>
              <a:buSzPct val="85000"/>
              <a:buBlip>
                <a:blip r:embed="rId3"/>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itchFamily="2" charset="2"/>
              <a:buChar char="l"/>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itchFamily="2" charset="2"/>
              <a:buChar char="l"/>
              <a:defRPr kumimoji="1" sz="2000">
                <a:solidFill>
                  <a:schemeClr val="tx1"/>
                </a:solidFill>
                <a:latin typeface="+mn-lt"/>
                <a:ea typeface="+mn-ea"/>
              </a:defRPr>
            </a:lvl5pPr>
            <a:lvl6pPr marL="2514600" indent="-228600" algn="l" rtl="0" fontAlgn="base">
              <a:spcBef>
                <a:spcPct val="20000"/>
              </a:spcBef>
              <a:spcAft>
                <a:spcPct val="0"/>
              </a:spcAft>
              <a:buClr>
                <a:schemeClr val="accent2"/>
              </a:buClr>
              <a:buSzPct val="60000"/>
              <a:buFont typeface="Wingdings" pitchFamily="2" charset="2"/>
              <a:buChar char="l"/>
              <a:defRPr kumimoji="1" sz="2000">
                <a:solidFill>
                  <a:schemeClr val="tx1"/>
                </a:solidFill>
                <a:latin typeface="+mn-lt"/>
                <a:ea typeface="+mn-ea"/>
              </a:defRPr>
            </a:lvl6pPr>
            <a:lvl7pPr marL="2971800" indent="-228600" algn="l" rtl="0" fontAlgn="base">
              <a:spcBef>
                <a:spcPct val="20000"/>
              </a:spcBef>
              <a:spcAft>
                <a:spcPct val="0"/>
              </a:spcAft>
              <a:buClr>
                <a:schemeClr val="accent2"/>
              </a:buClr>
              <a:buSzPct val="60000"/>
              <a:buFont typeface="Wingdings" pitchFamily="2" charset="2"/>
              <a:buChar char="l"/>
              <a:defRPr kumimoji="1" sz="2000">
                <a:solidFill>
                  <a:schemeClr val="tx1"/>
                </a:solidFill>
                <a:latin typeface="+mn-lt"/>
                <a:ea typeface="+mn-ea"/>
              </a:defRPr>
            </a:lvl7pPr>
            <a:lvl8pPr marL="3429000" indent="-228600" algn="l" rtl="0" fontAlgn="base">
              <a:spcBef>
                <a:spcPct val="20000"/>
              </a:spcBef>
              <a:spcAft>
                <a:spcPct val="0"/>
              </a:spcAft>
              <a:buClr>
                <a:schemeClr val="accent2"/>
              </a:buClr>
              <a:buSzPct val="60000"/>
              <a:buFont typeface="Wingdings" pitchFamily="2" charset="2"/>
              <a:buChar char="l"/>
              <a:defRPr kumimoji="1" sz="2000">
                <a:solidFill>
                  <a:schemeClr val="tx1"/>
                </a:solidFill>
                <a:latin typeface="+mn-lt"/>
                <a:ea typeface="+mn-ea"/>
              </a:defRPr>
            </a:lvl8pPr>
            <a:lvl9pPr marL="3886200" indent="-228600" algn="l" rtl="0" fontAlgn="base">
              <a:spcBef>
                <a:spcPct val="20000"/>
              </a:spcBef>
              <a:spcAft>
                <a:spcPct val="0"/>
              </a:spcAft>
              <a:buClr>
                <a:schemeClr val="accent2"/>
              </a:buClr>
              <a:buSzPct val="60000"/>
              <a:buFont typeface="Wingdings" pitchFamily="2" charset="2"/>
              <a:buChar char="l"/>
              <a:defRPr kumimoji="1" sz="2000">
                <a:solidFill>
                  <a:schemeClr val="tx1"/>
                </a:solidFill>
                <a:latin typeface="+mn-lt"/>
                <a:ea typeface="+mn-ea"/>
              </a:defRPr>
            </a:lvl9pPr>
          </a:lstStyle>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依據柏恩斯坦</a:t>
            </a:r>
            <a:r>
              <a:rPr lang="en-US" altLang="zh-TW" sz="2200" b="1" dirty="0">
                <a:solidFill>
                  <a:schemeClr val="accent4">
                    <a:lumMod val="10000"/>
                  </a:schemeClr>
                </a:solidFill>
                <a:latin typeface="標楷體" pitchFamily="65" charset="-120"/>
                <a:ea typeface="標楷體" pitchFamily="65" charset="-120"/>
              </a:rPr>
              <a:t>(B. Bernstein)</a:t>
            </a:r>
            <a:r>
              <a:rPr lang="zh-TW" altLang="en-US" sz="2200" b="1" dirty="0">
                <a:solidFill>
                  <a:schemeClr val="accent4">
                    <a:lumMod val="10000"/>
                  </a:schemeClr>
                </a:solidFill>
                <a:latin typeface="標楷體" pitchFamily="65" charset="-120"/>
                <a:ea typeface="標楷體" pitchFamily="65" charset="-120"/>
              </a:rPr>
              <a:t>的理論，下列何者正確？　</a:t>
            </a:r>
            <a:endParaRPr lang="en-US" altLang="zh-TW" sz="2200" b="1" dirty="0">
              <a:solidFill>
                <a:schemeClr val="accent4">
                  <a:lumMod val="10000"/>
                </a:schemeClr>
              </a:solidFill>
              <a:latin typeface="標楷體" pitchFamily="65" charset="-120"/>
              <a:ea typeface="標楷體" pitchFamily="65" charset="-120"/>
            </a:endParaRPr>
          </a:p>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　</a:t>
            </a:r>
            <a:r>
              <a:rPr lang="en-US" altLang="zh-TW" sz="2200" b="1" dirty="0">
                <a:solidFill>
                  <a:schemeClr val="accent4">
                    <a:lumMod val="10000"/>
                  </a:schemeClr>
                </a:solidFill>
                <a:latin typeface="標楷體" pitchFamily="65" charset="-120"/>
                <a:ea typeface="標楷體" pitchFamily="65" charset="-120"/>
              </a:rPr>
              <a:t>(A)</a:t>
            </a:r>
            <a:r>
              <a:rPr lang="zh-TW" altLang="en-US" sz="2200" b="1" dirty="0">
                <a:solidFill>
                  <a:schemeClr val="accent4">
                    <a:lumMod val="10000"/>
                  </a:schemeClr>
                </a:solidFill>
                <a:latin typeface="標楷體" pitchFamily="65" charset="-120"/>
                <a:ea typeface="標楷體" pitchFamily="65" charset="-120"/>
              </a:rPr>
              <a:t>統整型課程挑戰社會現狀，藉課程選拔不同階層人才</a:t>
            </a:r>
            <a:endParaRPr lang="en-US" altLang="zh-TW" sz="2200" b="1" dirty="0">
              <a:solidFill>
                <a:schemeClr val="accent4">
                  <a:lumMod val="10000"/>
                </a:schemeClr>
              </a:solidFill>
              <a:latin typeface="標楷體" pitchFamily="65" charset="-120"/>
              <a:ea typeface="標楷體" pitchFamily="65" charset="-120"/>
            </a:endParaRPr>
          </a:p>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　</a:t>
            </a:r>
            <a:r>
              <a:rPr lang="en-US" altLang="zh-TW" sz="2200" b="1" dirty="0">
                <a:solidFill>
                  <a:schemeClr val="accent4">
                    <a:lumMod val="10000"/>
                  </a:schemeClr>
                </a:solidFill>
                <a:latin typeface="標楷體" pitchFamily="65" charset="-120"/>
                <a:ea typeface="標楷體" pitchFamily="65" charset="-120"/>
              </a:rPr>
              <a:t>(B)</a:t>
            </a:r>
            <a:r>
              <a:rPr lang="zh-TW" altLang="en-US" sz="2200" b="1" dirty="0">
                <a:solidFill>
                  <a:schemeClr val="accent4">
                    <a:lumMod val="10000"/>
                  </a:schemeClr>
                </a:solidFill>
                <a:latin typeface="標楷體" pitchFamily="65" charset="-120"/>
                <a:ea typeface="標楷體" pitchFamily="65" charset="-120"/>
              </a:rPr>
              <a:t>統整型課程維持社會現狀，藉課程培養不同階層人才</a:t>
            </a:r>
            <a:endParaRPr lang="en-US" altLang="zh-TW" sz="2200" b="1" dirty="0">
              <a:solidFill>
                <a:schemeClr val="accent4">
                  <a:lumMod val="10000"/>
                </a:schemeClr>
              </a:solidFill>
              <a:latin typeface="標楷體" pitchFamily="65" charset="-120"/>
              <a:ea typeface="標楷體" pitchFamily="65" charset="-120"/>
            </a:endParaRPr>
          </a:p>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　</a:t>
            </a:r>
            <a:r>
              <a:rPr lang="en-US" altLang="zh-TW" sz="2200" b="1" dirty="0">
                <a:solidFill>
                  <a:schemeClr val="accent4">
                    <a:lumMod val="10000"/>
                  </a:schemeClr>
                </a:solidFill>
                <a:latin typeface="標楷體" pitchFamily="65" charset="-120"/>
                <a:ea typeface="標楷體" pitchFamily="65" charset="-120"/>
              </a:rPr>
              <a:t>(C)</a:t>
            </a:r>
            <a:r>
              <a:rPr lang="zh-TW" altLang="en-US" sz="2200" b="1" dirty="0">
                <a:solidFill>
                  <a:schemeClr val="accent4">
                    <a:lumMod val="10000"/>
                  </a:schemeClr>
                </a:solidFill>
                <a:latin typeface="標楷體" pitchFamily="65" charset="-120"/>
                <a:ea typeface="標楷體" pitchFamily="65" charset="-120"/>
              </a:rPr>
              <a:t>聚集型課程挑戰社會現狀，藉課程消弭社會階級的界線</a:t>
            </a:r>
            <a:endParaRPr lang="en-US" altLang="zh-TW" sz="2200" b="1" dirty="0">
              <a:solidFill>
                <a:schemeClr val="accent4">
                  <a:lumMod val="10000"/>
                </a:schemeClr>
              </a:solidFill>
              <a:latin typeface="標楷體" pitchFamily="65" charset="-120"/>
              <a:ea typeface="標楷體" pitchFamily="65" charset="-120"/>
            </a:endParaRPr>
          </a:p>
          <a:p>
            <a:pPr marL="0" indent="0" eaLnBrk="1" hangingPunct="1">
              <a:lnSpc>
                <a:spcPct val="90000"/>
              </a:lnSpc>
              <a:spcBef>
                <a:spcPct val="50000"/>
              </a:spcBef>
              <a:buSzTx/>
              <a:buFontTx/>
              <a:buNone/>
              <a:defRPr/>
            </a:pPr>
            <a:r>
              <a:rPr lang="zh-TW" altLang="en-US" sz="2200" b="1" dirty="0">
                <a:solidFill>
                  <a:schemeClr val="accent4">
                    <a:lumMod val="10000"/>
                  </a:schemeClr>
                </a:solidFill>
                <a:latin typeface="標楷體" pitchFamily="65" charset="-120"/>
                <a:ea typeface="標楷體" pitchFamily="65" charset="-120"/>
              </a:rPr>
              <a:t>　</a:t>
            </a:r>
            <a:r>
              <a:rPr lang="en-US" altLang="zh-TW" sz="2200" b="1" dirty="0">
                <a:solidFill>
                  <a:schemeClr val="accent4">
                    <a:lumMod val="10000"/>
                  </a:schemeClr>
                </a:solidFill>
                <a:latin typeface="標楷體" pitchFamily="65" charset="-120"/>
                <a:ea typeface="標楷體" pitchFamily="65" charset="-120"/>
              </a:rPr>
              <a:t>(D)</a:t>
            </a:r>
            <a:r>
              <a:rPr lang="zh-TW" altLang="en-US" sz="2200" b="1" dirty="0">
                <a:solidFill>
                  <a:srgbClr val="002060"/>
                </a:solidFill>
                <a:latin typeface="標楷體" pitchFamily="65" charset="-120"/>
                <a:ea typeface="標楷體" pitchFamily="65" charset="-120"/>
              </a:rPr>
              <a:t>聚集型課程維持社會現狀，藉課程維護社會的權力分配</a:t>
            </a:r>
            <a:endParaRPr lang="en-US" altLang="zh-TW" sz="2200" b="1" dirty="0">
              <a:solidFill>
                <a:srgbClr val="002060"/>
              </a:solidFill>
              <a:latin typeface="標楷體" pitchFamily="65" charset="-120"/>
              <a:ea typeface="標楷體" pitchFamily="65" charset="-120"/>
            </a:endParaRPr>
          </a:p>
        </p:txBody>
      </p:sp>
      <p:pic>
        <p:nvPicPr>
          <p:cNvPr id="41987" name="Picture 4" descr="http://www.sattvicfamily.com/wp-content/uploads/2012/11/2573245.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065588" y="3284538"/>
            <a:ext cx="2444750" cy="2794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標題 1"/>
          <p:cNvSpPr txBox="1">
            <a:spLocks/>
          </p:cNvSpPr>
          <p:nvPr/>
        </p:nvSpPr>
        <p:spPr>
          <a:xfrm>
            <a:off x="685800" y="188913"/>
            <a:ext cx="7772400" cy="708025"/>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itchFamily="34" charset="0"/>
                <a:ea typeface="新細明體" pitchFamily="18" charset="-120"/>
              </a:defRPr>
            </a:lvl2pPr>
            <a:lvl3pPr algn="ctr" rtl="0" eaLnBrk="0" fontAlgn="base" hangingPunct="0">
              <a:spcBef>
                <a:spcPct val="0"/>
              </a:spcBef>
              <a:spcAft>
                <a:spcPct val="0"/>
              </a:spcAft>
              <a:defRPr kumimoji="1" sz="4400">
                <a:solidFill>
                  <a:schemeClr val="tx2"/>
                </a:solidFill>
                <a:latin typeface="Arial Black" pitchFamily="34" charset="0"/>
                <a:ea typeface="新細明體" pitchFamily="18" charset="-120"/>
              </a:defRPr>
            </a:lvl3pPr>
            <a:lvl4pPr algn="ctr" rtl="0" eaLnBrk="0" fontAlgn="base" hangingPunct="0">
              <a:spcBef>
                <a:spcPct val="0"/>
              </a:spcBef>
              <a:spcAft>
                <a:spcPct val="0"/>
              </a:spcAft>
              <a:defRPr kumimoji="1" sz="4400">
                <a:solidFill>
                  <a:schemeClr val="tx2"/>
                </a:solidFill>
                <a:latin typeface="Arial Black" pitchFamily="34" charset="0"/>
                <a:ea typeface="新細明體" pitchFamily="18" charset="-120"/>
              </a:defRPr>
            </a:lvl4pPr>
            <a:lvl5pPr algn="ctr" rtl="0" eaLnBrk="0" fontAlgn="base" hangingPunct="0">
              <a:spcBef>
                <a:spcPct val="0"/>
              </a:spcBef>
              <a:spcAft>
                <a:spcPct val="0"/>
              </a:spcAft>
              <a:defRPr kumimoji="1" sz="4400">
                <a:solidFill>
                  <a:schemeClr val="tx2"/>
                </a:solidFill>
                <a:latin typeface="Arial Black" pitchFamily="34" charset="0"/>
                <a:ea typeface="新細明體" pitchFamily="18" charset="-120"/>
              </a:defRPr>
            </a:lvl5pPr>
            <a:lvl6pPr marL="457200" algn="ctr" rtl="0" fontAlgn="base">
              <a:spcBef>
                <a:spcPct val="0"/>
              </a:spcBef>
              <a:spcAft>
                <a:spcPct val="0"/>
              </a:spcAft>
              <a:defRPr kumimoji="1" sz="4400">
                <a:solidFill>
                  <a:schemeClr val="tx2"/>
                </a:solidFill>
                <a:latin typeface="Arial Black" pitchFamily="34" charset="0"/>
                <a:ea typeface="新細明體" pitchFamily="18" charset="-120"/>
              </a:defRPr>
            </a:lvl6pPr>
            <a:lvl7pPr marL="914400" algn="ctr" rtl="0" fontAlgn="base">
              <a:spcBef>
                <a:spcPct val="0"/>
              </a:spcBef>
              <a:spcAft>
                <a:spcPct val="0"/>
              </a:spcAft>
              <a:defRPr kumimoji="1" sz="4400">
                <a:solidFill>
                  <a:schemeClr val="tx2"/>
                </a:solidFill>
                <a:latin typeface="Arial Black" pitchFamily="34" charset="0"/>
                <a:ea typeface="新細明體" pitchFamily="18" charset="-120"/>
              </a:defRPr>
            </a:lvl7pPr>
            <a:lvl8pPr marL="1371600" algn="ctr" rtl="0" fontAlgn="base">
              <a:spcBef>
                <a:spcPct val="0"/>
              </a:spcBef>
              <a:spcAft>
                <a:spcPct val="0"/>
              </a:spcAft>
              <a:defRPr kumimoji="1" sz="4400">
                <a:solidFill>
                  <a:schemeClr val="tx2"/>
                </a:solidFill>
                <a:latin typeface="Arial Black" pitchFamily="34" charset="0"/>
                <a:ea typeface="新細明體" pitchFamily="18" charset="-120"/>
              </a:defRPr>
            </a:lvl8pPr>
            <a:lvl9pPr marL="1828800" algn="ctr" rtl="0" fontAlgn="base">
              <a:spcBef>
                <a:spcPct val="0"/>
              </a:spcBef>
              <a:spcAft>
                <a:spcPct val="0"/>
              </a:spcAft>
              <a:defRPr kumimoji="1" sz="4400">
                <a:solidFill>
                  <a:schemeClr val="tx2"/>
                </a:solidFill>
                <a:latin typeface="Arial Black" pitchFamily="34" charset="0"/>
                <a:ea typeface="新細明體" pitchFamily="18" charset="-120"/>
              </a:defRPr>
            </a:lvl9pPr>
          </a:lstStyle>
          <a:p>
            <a:pPr eaLnBrk="1" hangingPunct="1">
              <a:defRPr/>
            </a:pPr>
            <a:endParaRPr lang="zh-TW" altLang="en-US" sz="4000" b="1" dirty="0">
              <a:solidFill>
                <a:schemeClr val="accent6">
                  <a:lumMod val="75000"/>
                </a:schemeClr>
              </a:solidFill>
              <a:ea typeface="標楷體" pitchFamily="65" charset="-120"/>
              <a:cs typeface="+mn-cs"/>
            </a:endParaRPr>
          </a:p>
        </p:txBody>
      </p:sp>
      <p:sp>
        <p:nvSpPr>
          <p:cNvPr id="43011" name="矩形 1"/>
          <p:cNvSpPr>
            <a:spLocks noChangeArrowheads="1"/>
          </p:cNvSpPr>
          <p:nvPr/>
        </p:nvSpPr>
        <p:spPr bwMode="auto">
          <a:xfrm>
            <a:off x="468313" y="1052513"/>
            <a:ext cx="8567737" cy="1570037"/>
          </a:xfrm>
          <a:prstGeom prst="rect">
            <a:avLst/>
          </a:prstGeom>
          <a:noFill/>
          <a:ln w="9525">
            <a:noFill/>
            <a:miter lim="800000"/>
            <a:headEnd/>
            <a:tailEnd/>
          </a:ln>
        </p:spPr>
        <p:txBody>
          <a:bodyPr>
            <a:spAutoFit/>
          </a:bodyPr>
          <a:lstStyle/>
          <a:p>
            <a:r>
              <a:rPr lang="zh-TW" altLang="en-US" sz="2400" b="1" dirty="0">
                <a:solidFill>
                  <a:schemeClr val="bg1"/>
                </a:solidFill>
                <a:latin typeface="標楷體" pitchFamily="65" charset="-120"/>
              </a:rPr>
              <a:t>柏恩斯坦</a:t>
            </a:r>
            <a:r>
              <a:rPr lang="en-US" altLang="zh-TW" sz="2400" b="1" dirty="0">
                <a:solidFill>
                  <a:schemeClr val="bg1"/>
                </a:solidFill>
                <a:latin typeface="標楷體" pitchFamily="65" charset="-120"/>
              </a:rPr>
              <a:t>(B. Bernstein)</a:t>
            </a:r>
            <a:r>
              <a:rPr lang="zh-TW" altLang="en-US" sz="2400" b="1" dirty="0">
                <a:solidFill>
                  <a:schemeClr val="bg1"/>
                </a:solidFill>
                <a:latin typeface="標楷體" pitchFamily="65" charset="-120"/>
              </a:rPr>
              <a:t>指出學校的教育過程主要由三個因素組成：有效的知識是指 「課程內涵」、有效的傳遞是指「教學方法」，而有效的理解是指下列何者？</a:t>
            </a:r>
          </a:p>
          <a:p>
            <a:r>
              <a:rPr lang="en-US" altLang="zh-TW" sz="2400" b="1" dirty="0">
                <a:solidFill>
                  <a:schemeClr val="bg1"/>
                </a:solidFill>
                <a:latin typeface="標楷體" pitchFamily="65" charset="-120"/>
              </a:rPr>
              <a:t>(A)</a:t>
            </a:r>
            <a:r>
              <a:rPr lang="zh-TW" altLang="en-US" sz="2400" b="1" dirty="0">
                <a:solidFill>
                  <a:schemeClr val="bg1"/>
                </a:solidFill>
                <a:latin typeface="標楷體" pitchFamily="65" charset="-120"/>
              </a:rPr>
              <a:t>輔導	</a:t>
            </a:r>
            <a:r>
              <a:rPr lang="en-US" altLang="zh-TW" sz="2400" b="1" dirty="0">
                <a:solidFill>
                  <a:srgbClr val="002060"/>
                </a:solidFill>
                <a:latin typeface="標楷體" pitchFamily="65" charset="-120"/>
              </a:rPr>
              <a:t>(B)</a:t>
            </a:r>
            <a:r>
              <a:rPr lang="zh-TW" altLang="en-US" sz="2400" b="1" dirty="0">
                <a:solidFill>
                  <a:srgbClr val="002060"/>
                </a:solidFill>
                <a:latin typeface="標楷體" pitchFamily="65" charset="-120"/>
              </a:rPr>
              <a:t>評鑑</a:t>
            </a:r>
            <a:r>
              <a:rPr lang="zh-TW" altLang="en-US" sz="2400" b="1" dirty="0">
                <a:solidFill>
                  <a:schemeClr val="bg1"/>
                </a:solidFill>
                <a:latin typeface="標楷體" pitchFamily="65" charset="-120"/>
              </a:rPr>
              <a:t>	</a:t>
            </a:r>
            <a:r>
              <a:rPr lang="en-US" altLang="zh-TW" sz="2400" b="1" dirty="0">
                <a:solidFill>
                  <a:schemeClr val="bg1"/>
                </a:solidFill>
                <a:latin typeface="標楷體" pitchFamily="65" charset="-120"/>
              </a:rPr>
              <a:t>(C)</a:t>
            </a:r>
            <a:r>
              <a:rPr lang="zh-TW" altLang="en-US" sz="2400" b="1" dirty="0">
                <a:solidFill>
                  <a:schemeClr val="bg1"/>
                </a:solidFill>
                <a:latin typeface="標楷體" pitchFamily="65" charset="-120"/>
              </a:rPr>
              <a:t>診斷	</a:t>
            </a:r>
            <a:r>
              <a:rPr lang="en-US" altLang="zh-TW" sz="2400" b="1" dirty="0">
                <a:solidFill>
                  <a:schemeClr val="bg1"/>
                </a:solidFill>
                <a:latin typeface="標楷體" pitchFamily="65" charset="-120"/>
              </a:rPr>
              <a:t>(D)</a:t>
            </a:r>
            <a:r>
              <a:rPr lang="zh-TW" altLang="en-US" sz="2400" b="1" dirty="0">
                <a:solidFill>
                  <a:schemeClr val="bg1"/>
                </a:solidFill>
                <a:latin typeface="標楷體" pitchFamily="65" charset="-120"/>
              </a:rPr>
              <a:t>溝通</a:t>
            </a:r>
          </a:p>
        </p:txBody>
      </p:sp>
      <p:sp>
        <p:nvSpPr>
          <p:cNvPr id="43012" name="矩形 2"/>
          <p:cNvSpPr>
            <a:spLocks noChangeArrowheads="1"/>
          </p:cNvSpPr>
          <p:nvPr/>
        </p:nvSpPr>
        <p:spPr bwMode="auto">
          <a:xfrm>
            <a:off x="465138" y="3357563"/>
            <a:ext cx="8351837" cy="2522537"/>
          </a:xfrm>
          <a:prstGeom prst="rect">
            <a:avLst/>
          </a:prstGeom>
          <a:noFill/>
          <a:ln w="9525">
            <a:noFill/>
            <a:miter lim="800000"/>
            <a:headEnd/>
            <a:tailEnd/>
          </a:ln>
        </p:spPr>
        <p:txBody>
          <a:bodyPr>
            <a:spAutoFit/>
          </a:bodyPr>
          <a:lstStyle/>
          <a:p>
            <a:r>
              <a:rPr lang="zh-TW" altLang="en-US" sz="2400" b="1" dirty="0">
                <a:solidFill>
                  <a:schemeClr val="bg1"/>
                </a:solidFill>
                <a:latin typeface="標楷體" pitchFamily="65" charset="-120"/>
              </a:rPr>
              <a:t>辛老師主張打破科目之間的界線來教學，並且與學生建立較為平等的關係。根據伯恩斯坦</a:t>
            </a:r>
            <a:r>
              <a:rPr lang="en-US" altLang="zh-TW" sz="2400" b="1" dirty="0">
                <a:solidFill>
                  <a:schemeClr val="bg1"/>
                </a:solidFill>
                <a:latin typeface="標楷體" pitchFamily="65" charset="-120"/>
              </a:rPr>
              <a:t>(B. Bernstein)</a:t>
            </a:r>
            <a:r>
              <a:rPr lang="zh-TW" altLang="en-US" sz="2400" b="1" dirty="0">
                <a:solidFill>
                  <a:schemeClr val="bg1"/>
                </a:solidFill>
                <a:latin typeface="標楷體" pitchFamily="65" charset="-120"/>
              </a:rPr>
              <a:t>對類別</a:t>
            </a:r>
            <a:r>
              <a:rPr lang="en-US" altLang="zh-TW" sz="2400" b="1" dirty="0">
                <a:solidFill>
                  <a:schemeClr val="bg1"/>
                </a:solidFill>
                <a:latin typeface="標楷體" pitchFamily="65" charset="-120"/>
              </a:rPr>
              <a:t>(classification)</a:t>
            </a:r>
            <a:r>
              <a:rPr lang="zh-TW" altLang="en-US" sz="2400" b="1" dirty="0">
                <a:solidFill>
                  <a:schemeClr val="bg1"/>
                </a:solidFill>
                <a:latin typeface="標楷體" pitchFamily="65" charset="-120"/>
              </a:rPr>
              <a:t>與架構</a:t>
            </a:r>
            <a:r>
              <a:rPr lang="en-US" altLang="zh-TW" sz="2400" b="1" dirty="0">
                <a:solidFill>
                  <a:schemeClr val="bg1"/>
                </a:solidFill>
                <a:latin typeface="標楷體" pitchFamily="65" charset="-120"/>
              </a:rPr>
              <a:t>(framing)</a:t>
            </a:r>
            <a:r>
              <a:rPr lang="zh-TW" altLang="en-US" sz="2400" b="1" dirty="0">
                <a:solidFill>
                  <a:schemeClr val="bg1"/>
                </a:solidFill>
                <a:latin typeface="標楷體" pitchFamily="65" charset="-120"/>
              </a:rPr>
              <a:t>的觀點，辛老師的理念較屬於 以下哪一選項？</a:t>
            </a:r>
            <a:endParaRPr lang="en-US" altLang="zh-TW" sz="2400" b="1" dirty="0">
              <a:solidFill>
                <a:schemeClr val="bg1"/>
              </a:solidFill>
              <a:latin typeface="標楷體" pitchFamily="65" charset="-120"/>
            </a:endParaRPr>
          </a:p>
          <a:p>
            <a:endParaRPr lang="zh-TW" altLang="en-US" sz="1000" b="1" dirty="0">
              <a:solidFill>
                <a:schemeClr val="bg1"/>
              </a:solidFill>
              <a:latin typeface="標楷體" pitchFamily="65" charset="-120"/>
            </a:endParaRPr>
          </a:p>
          <a:p>
            <a:r>
              <a:rPr lang="en-US" altLang="zh-TW" sz="2400" b="1" dirty="0">
                <a:solidFill>
                  <a:schemeClr val="bg1"/>
                </a:solidFill>
                <a:latin typeface="標楷體" pitchFamily="65" charset="-120"/>
              </a:rPr>
              <a:t>(A)</a:t>
            </a:r>
            <a:r>
              <a:rPr lang="zh-TW" altLang="en-US" sz="2400" b="1" dirty="0">
                <a:solidFill>
                  <a:schemeClr val="bg1"/>
                </a:solidFill>
                <a:latin typeface="標楷體" pitchFamily="65" charset="-120"/>
              </a:rPr>
              <a:t>強類別與強架構		</a:t>
            </a:r>
            <a:r>
              <a:rPr lang="en-US" altLang="zh-TW" sz="2400" b="1" dirty="0">
                <a:solidFill>
                  <a:schemeClr val="bg1"/>
                </a:solidFill>
                <a:latin typeface="標楷體" pitchFamily="65" charset="-120"/>
              </a:rPr>
              <a:t>(B)</a:t>
            </a:r>
            <a:r>
              <a:rPr lang="zh-TW" altLang="en-US" sz="2400" b="1" dirty="0">
                <a:solidFill>
                  <a:schemeClr val="bg1"/>
                </a:solidFill>
                <a:latin typeface="標楷體" pitchFamily="65" charset="-120"/>
              </a:rPr>
              <a:t>強類別與弱架構</a:t>
            </a:r>
          </a:p>
          <a:p>
            <a:r>
              <a:rPr lang="en-US" altLang="zh-TW" sz="2400" b="1" dirty="0">
                <a:solidFill>
                  <a:schemeClr val="bg1"/>
                </a:solidFill>
                <a:latin typeface="標楷體" pitchFamily="65" charset="-120"/>
              </a:rPr>
              <a:t>(C)</a:t>
            </a:r>
            <a:r>
              <a:rPr lang="zh-TW" altLang="en-US" sz="2400" b="1" dirty="0">
                <a:solidFill>
                  <a:schemeClr val="bg1"/>
                </a:solidFill>
                <a:latin typeface="標楷體" pitchFamily="65" charset="-120"/>
              </a:rPr>
              <a:t>弱類別與強架構		</a:t>
            </a:r>
            <a:r>
              <a:rPr lang="en-US" altLang="zh-TW" sz="2400" b="1" dirty="0">
                <a:solidFill>
                  <a:schemeClr val="bg1"/>
                </a:solidFill>
                <a:latin typeface="標楷體" pitchFamily="65" charset="-120"/>
              </a:rPr>
              <a:t>(D)</a:t>
            </a:r>
            <a:r>
              <a:rPr lang="zh-TW" altLang="en-US" sz="2400" b="1" dirty="0">
                <a:solidFill>
                  <a:srgbClr val="002060"/>
                </a:solidFill>
                <a:latin typeface="標楷體" pitchFamily="65" charset="-120"/>
              </a:rPr>
              <a:t>弱類別與弱架構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3190A1-BA90-48BB-A696-F0B59BFBCC7B}"/>
              </a:ext>
            </a:extLst>
          </p:cNvPr>
          <p:cNvSpPr>
            <a:spLocks noGrp="1"/>
          </p:cNvSpPr>
          <p:nvPr>
            <p:ph type="title"/>
          </p:nvPr>
        </p:nvSpPr>
        <p:spPr/>
        <p:txBody>
          <a:bodyPr/>
          <a:lstStyle/>
          <a:p>
            <a:r>
              <a:rPr lang="zh-TW" altLang="en-US" dirty="0"/>
              <a:t>課程定義</a:t>
            </a:r>
          </a:p>
        </p:txBody>
      </p:sp>
      <p:sp>
        <p:nvSpPr>
          <p:cNvPr id="3" name="內容版面配置區 2">
            <a:extLst>
              <a:ext uri="{FF2B5EF4-FFF2-40B4-BE49-F238E27FC236}">
                <a16:creationId xmlns:a16="http://schemas.microsoft.com/office/drawing/2014/main" id="{EE77F38C-C813-4297-994E-4A0D7877D41C}"/>
              </a:ext>
            </a:extLst>
          </p:cNvPr>
          <p:cNvSpPr>
            <a:spLocks noGrp="1"/>
          </p:cNvSpPr>
          <p:nvPr>
            <p:ph idx="1"/>
          </p:nvPr>
        </p:nvSpPr>
        <p:spPr/>
        <p:txBody>
          <a:bodyPr/>
          <a:lstStyle/>
          <a:p>
            <a:r>
              <a:rPr lang="zh-TW" altLang="en-US" dirty="0">
                <a:solidFill>
                  <a:schemeClr val="tx1"/>
                </a:solidFill>
              </a:rPr>
              <a:t>學科</a:t>
            </a:r>
            <a:endParaRPr lang="en-US" altLang="zh-TW" dirty="0">
              <a:solidFill>
                <a:schemeClr val="tx1"/>
              </a:solidFill>
            </a:endParaRPr>
          </a:p>
          <a:p>
            <a:r>
              <a:rPr lang="zh-TW" altLang="en-US" dirty="0">
                <a:solidFill>
                  <a:schemeClr val="tx1"/>
                </a:solidFill>
              </a:rPr>
              <a:t>目標</a:t>
            </a:r>
            <a:endParaRPr lang="en-US" altLang="zh-TW" dirty="0">
              <a:solidFill>
                <a:schemeClr val="tx1"/>
              </a:solidFill>
            </a:endParaRPr>
          </a:p>
          <a:p>
            <a:r>
              <a:rPr lang="zh-TW" altLang="en-US" dirty="0">
                <a:solidFill>
                  <a:schemeClr val="tx1"/>
                </a:solidFill>
              </a:rPr>
              <a:t>計畫</a:t>
            </a:r>
            <a:endParaRPr lang="en-US" altLang="zh-TW" dirty="0">
              <a:solidFill>
                <a:schemeClr val="tx1"/>
              </a:solidFill>
            </a:endParaRPr>
          </a:p>
          <a:p>
            <a:r>
              <a:rPr lang="zh-TW" altLang="en-US" dirty="0">
                <a:solidFill>
                  <a:schemeClr val="tx1"/>
                </a:solidFill>
              </a:rPr>
              <a:t>學生的經驗</a:t>
            </a:r>
            <a:endParaRPr lang="en-US" altLang="zh-TW" dirty="0">
              <a:solidFill>
                <a:schemeClr val="tx1"/>
              </a:solidFill>
            </a:endParaRPr>
          </a:p>
          <a:p>
            <a:pPr marL="0" indent="0">
              <a:buNone/>
            </a:pPr>
            <a:endParaRPr lang="en-US" altLang="zh-TW" dirty="0">
              <a:solidFill>
                <a:schemeClr val="tx1"/>
              </a:solidFill>
            </a:endParaRPr>
          </a:p>
          <a:p>
            <a:r>
              <a:rPr lang="zh-TW" altLang="en-US" dirty="0">
                <a:solidFill>
                  <a:schemeClr val="tx1"/>
                </a:solidFill>
              </a:rPr>
              <a:t>預先計畫的學生學習經驗，包含目標，內容，方法（活動），評量</a:t>
            </a:r>
          </a:p>
        </p:txBody>
      </p:sp>
    </p:spTree>
    <p:extLst>
      <p:ext uri="{BB962C8B-B14F-4D97-AF65-F5344CB8AC3E}">
        <p14:creationId xmlns:p14="http://schemas.microsoft.com/office/powerpoint/2010/main" val="4147384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57200" y="44450"/>
            <a:ext cx="8229600" cy="868363"/>
          </a:xfrm>
        </p:spPr>
        <p:txBody>
          <a:bodyPr/>
          <a:lstStyle/>
          <a:p>
            <a:pPr eaLnBrk="1" hangingPunct="1">
              <a:defRPr/>
            </a:pPr>
            <a:r>
              <a:rPr lang="zh-TW" altLang="en-US" dirty="0"/>
              <a:t>壹、課程的社會學意涵</a:t>
            </a:r>
          </a:p>
        </p:txBody>
      </p:sp>
      <p:sp>
        <p:nvSpPr>
          <p:cNvPr id="3" name="剪去並圓角化單一角落矩形 2"/>
          <p:cNvSpPr/>
          <p:nvPr/>
        </p:nvSpPr>
        <p:spPr>
          <a:xfrm>
            <a:off x="1115616" y="1124744"/>
            <a:ext cx="3168352" cy="4842000"/>
          </a:xfrm>
          <a:prstGeom prst="snipRoundRect">
            <a:avLst/>
          </a:prstGeom>
          <a:solidFill>
            <a:schemeClr val="accent1">
              <a:lumMod val="60000"/>
              <a:lumOff val="4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ts val="3500"/>
              </a:lnSpc>
              <a:defRPr/>
            </a:pPr>
            <a:r>
              <a:rPr lang="zh-TW" altLang="en-US" sz="2400" b="1" dirty="0">
                <a:solidFill>
                  <a:schemeClr val="accent4">
                    <a:lumMod val="25000"/>
                  </a:schemeClr>
                </a:solidFill>
                <a:latin typeface="標楷體" panose="03000509000000000000" pitchFamily="65" charset="-120"/>
                <a:ea typeface="標楷體" panose="03000509000000000000" pitchFamily="65" charset="-120"/>
              </a:rPr>
              <a:t>一、學校教育</a:t>
            </a:r>
            <a:endParaRPr lang="en-US" altLang="zh-TW" sz="2400" b="1" dirty="0">
              <a:solidFill>
                <a:schemeClr val="accent4">
                  <a:lumMod val="25000"/>
                </a:schemeClr>
              </a:solidFill>
              <a:latin typeface="標楷體" panose="03000509000000000000" pitchFamily="65" charset="-120"/>
              <a:ea typeface="標楷體" panose="03000509000000000000" pitchFamily="65" charset="-120"/>
            </a:endParaRPr>
          </a:p>
          <a:p>
            <a:pPr marL="342900" indent="-342900">
              <a:lnSpc>
                <a:spcPts val="3500"/>
              </a:lnSpc>
              <a:buFont typeface="Wingdings" panose="05000000000000000000" pitchFamily="2" charset="2"/>
              <a:buChar char="u"/>
              <a:defRPr/>
            </a:pPr>
            <a:r>
              <a:rPr lang="zh-TW" altLang="en-US" sz="2000" b="1" dirty="0">
                <a:solidFill>
                  <a:schemeClr val="accent4">
                    <a:lumMod val="25000"/>
                  </a:schemeClr>
                </a:solidFill>
                <a:latin typeface="標楷體" panose="03000509000000000000" pitchFamily="65" charset="-120"/>
                <a:ea typeface="標楷體" panose="03000509000000000000" pitchFamily="65" charset="-120"/>
              </a:rPr>
              <a:t>提供了社會的、政治的、經濟的功能，並滿足人們啟蒙、求知與地位的要求。</a:t>
            </a:r>
            <a:endParaRPr lang="en-US" altLang="zh-TW" sz="2000" b="1" dirty="0">
              <a:solidFill>
                <a:schemeClr val="accent4">
                  <a:lumMod val="25000"/>
                </a:schemeClr>
              </a:solidFill>
              <a:latin typeface="標楷體" panose="03000509000000000000" pitchFamily="65" charset="-120"/>
              <a:ea typeface="標楷體" panose="03000509000000000000" pitchFamily="65" charset="-120"/>
            </a:endParaRPr>
          </a:p>
          <a:p>
            <a:pPr marL="342900" indent="-342900">
              <a:lnSpc>
                <a:spcPts val="3500"/>
              </a:lnSpc>
              <a:buFont typeface="Wingdings" panose="05000000000000000000" pitchFamily="2" charset="2"/>
              <a:buChar char="u"/>
              <a:defRPr/>
            </a:pPr>
            <a:endParaRPr lang="en-US" altLang="zh-TW" sz="2400" b="1" dirty="0">
              <a:solidFill>
                <a:schemeClr val="accent4">
                  <a:lumMod val="25000"/>
                </a:schemeClr>
              </a:solidFill>
              <a:latin typeface="標楷體" panose="03000509000000000000" pitchFamily="65" charset="-120"/>
              <a:ea typeface="標楷體" panose="03000509000000000000" pitchFamily="65" charset="-120"/>
            </a:endParaRPr>
          </a:p>
          <a:p>
            <a:pPr marL="342900" indent="-342900">
              <a:lnSpc>
                <a:spcPts val="3500"/>
              </a:lnSpc>
              <a:buFont typeface="Wingdings" panose="05000000000000000000" pitchFamily="2" charset="2"/>
              <a:buChar char="u"/>
              <a:defRPr/>
            </a:pPr>
            <a:r>
              <a:rPr lang="zh-TW" altLang="en-US" sz="2000" b="1" dirty="0">
                <a:solidFill>
                  <a:schemeClr val="accent4">
                    <a:lumMod val="25000"/>
                  </a:schemeClr>
                </a:solidFill>
                <a:latin typeface="標楷體" panose="03000509000000000000" pitchFamily="65" charset="-120"/>
                <a:ea typeface="標楷體" panose="03000509000000000000" pitchFamily="65" charset="-120"/>
              </a:rPr>
              <a:t>為了達到這些目標，</a:t>
            </a:r>
            <a:r>
              <a:rPr lang="zh-TW" altLang="en-US" sz="2000" b="1" dirty="0">
                <a:solidFill>
                  <a:schemeClr val="accent4">
                    <a:lumMod val="25000"/>
                  </a:schemeClr>
                </a:solidFill>
                <a:highlight>
                  <a:srgbClr val="FFFF00"/>
                </a:highlight>
                <a:latin typeface="標楷體" panose="03000509000000000000" pitchFamily="65" charset="-120"/>
                <a:ea typeface="標楷體" panose="03000509000000000000" pitchFamily="65" charset="-120"/>
              </a:rPr>
              <a:t>國家透過課程政策</a:t>
            </a:r>
            <a:r>
              <a:rPr lang="zh-TW" altLang="en-US" sz="2000" b="1" dirty="0">
                <a:solidFill>
                  <a:schemeClr val="accent4">
                    <a:lumMod val="25000"/>
                  </a:schemeClr>
                </a:solidFill>
                <a:latin typeface="標楷體" panose="03000509000000000000" pitchFamily="65" charset="-120"/>
                <a:ea typeface="標楷體" panose="03000509000000000000" pitchFamily="65" charset="-120"/>
              </a:rPr>
              <a:t>的決定而</a:t>
            </a:r>
            <a:r>
              <a:rPr lang="zh-TW" altLang="en-US" sz="2000" b="1" dirty="0">
                <a:solidFill>
                  <a:schemeClr val="accent4">
                    <a:lumMod val="25000"/>
                  </a:schemeClr>
                </a:solidFill>
                <a:highlight>
                  <a:srgbClr val="FFFF00"/>
                </a:highlight>
                <a:latin typeface="標楷體" panose="03000509000000000000" pitchFamily="65" charset="-120"/>
                <a:ea typeface="標楷體" panose="03000509000000000000" pitchFamily="65" charset="-120"/>
              </a:rPr>
              <a:t>控制了課程的知識內容</a:t>
            </a:r>
            <a:r>
              <a:rPr lang="zh-TW" altLang="en-US" sz="2000" b="1" dirty="0">
                <a:solidFill>
                  <a:schemeClr val="accent4">
                    <a:lumMod val="25000"/>
                  </a:schemeClr>
                </a:solidFill>
                <a:latin typeface="標楷體" panose="03000509000000000000" pitchFamily="65" charset="-120"/>
                <a:ea typeface="標楷體" panose="03000509000000000000" pitchFamily="65" charset="-120"/>
              </a:rPr>
              <a:t>。</a:t>
            </a:r>
          </a:p>
        </p:txBody>
      </p:sp>
      <p:sp>
        <p:nvSpPr>
          <p:cNvPr id="6" name="剪去並圓角化單一角落矩形 5"/>
          <p:cNvSpPr/>
          <p:nvPr/>
        </p:nvSpPr>
        <p:spPr>
          <a:xfrm>
            <a:off x="5004048" y="1124744"/>
            <a:ext cx="3024336" cy="4841609"/>
          </a:xfrm>
          <a:prstGeom prst="snipRoundRect">
            <a:avLst/>
          </a:prstGeom>
          <a:solidFill>
            <a:srgbClr val="92D05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ts val="3500"/>
              </a:lnSpc>
              <a:defRPr/>
            </a:pPr>
            <a:r>
              <a:rPr lang="zh-TW" altLang="en-US" sz="2400" b="1" dirty="0">
                <a:solidFill>
                  <a:schemeClr val="accent4">
                    <a:lumMod val="25000"/>
                  </a:schemeClr>
                </a:solidFill>
                <a:latin typeface="標楷體" panose="03000509000000000000" pitchFamily="65" charset="-120"/>
                <a:ea typeface="標楷體" panose="03000509000000000000" pitchFamily="65" charset="-120"/>
              </a:rPr>
              <a:t>二、課程（</a:t>
            </a:r>
            <a:r>
              <a:rPr lang="en-US" altLang="zh-TW" sz="2400" b="1" dirty="0">
                <a:solidFill>
                  <a:schemeClr val="accent4">
                    <a:lumMod val="25000"/>
                  </a:schemeClr>
                </a:solidFill>
                <a:latin typeface="標楷體" panose="03000509000000000000" pitchFamily="65" charset="-120"/>
                <a:ea typeface="標楷體" panose="03000509000000000000" pitchFamily="65" charset="-120"/>
              </a:rPr>
              <a:t>curriculum</a:t>
            </a:r>
            <a:r>
              <a:rPr lang="zh-TW" altLang="en-US" sz="2400" b="1" dirty="0">
                <a:solidFill>
                  <a:schemeClr val="accent4">
                    <a:lumMod val="25000"/>
                  </a:schemeClr>
                </a:solidFill>
                <a:latin typeface="標楷體" panose="03000509000000000000" pitchFamily="65" charset="-120"/>
                <a:ea typeface="標楷體" panose="03000509000000000000" pitchFamily="65" charset="-120"/>
              </a:rPr>
              <a:t>）一詞源自拉丁文</a:t>
            </a:r>
            <a:r>
              <a:rPr lang="en-US" altLang="zh-TW" sz="2400" b="1" dirty="0" err="1">
                <a:solidFill>
                  <a:schemeClr val="accent4">
                    <a:lumMod val="25000"/>
                  </a:schemeClr>
                </a:solidFill>
                <a:latin typeface="標楷體" panose="03000509000000000000" pitchFamily="65" charset="-120"/>
                <a:ea typeface="標楷體" panose="03000509000000000000" pitchFamily="65" charset="-120"/>
              </a:rPr>
              <a:t>Currere</a:t>
            </a:r>
            <a:r>
              <a:rPr lang="zh-TW" altLang="en-US" sz="2400" b="1" dirty="0">
                <a:solidFill>
                  <a:schemeClr val="accent4">
                    <a:lumMod val="25000"/>
                  </a:schemeClr>
                </a:solidFill>
                <a:latin typeface="標楷體" panose="03000509000000000000" pitchFamily="65" charset="-120"/>
                <a:ea typeface="標楷體" panose="03000509000000000000" pitchFamily="65" charset="-120"/>
              </a:rPr>
              <a:t>，意指</a:t>
            </a:r>
            <a:endParaRPr lang="en-US" altLang="zh-TW" sz="2400" b="1" dirty="0">
              <a:solidFill>
                <a:schemeClr val="accent4">
                  <a:lumMod val="25000"/>
                </a:schemeClr>
              </a:solidFill>
              <a:latin typeface="標楷體" panose="03000509000000000000" pitchFamily="65" charset="-120"/>
              <a:ea typeface="標楷體" panose="03000509000000000000" pitchFamily="65" charset="-120"/>
            </a:endParaRPr>
          </a:p>
          <a:p>
            <a:pPr>
              <a:lnSpc>
                <a:spcPts val="3500"/>
              </a:lnSpc>
              <a:defRPr/>
            </a:pPr>
            <a:r>
              <a:rPr lang="zh-TW" altLang="en-US" sz="2400" b="1" dirty="0">
                <a:solidFill>
                  <a:schemeClr val="accent4">
                    <a:lumMod val="25000"/>
                  </a:schemeClr>
                </a:solidFill>
                <a:highlight>
                  <a:srgbClr val="FFFF00"/>
                </a:highlight>
                <a:latin typeface="標楷體" panose="03000509000000000000" pitchFamily="65" charset="-120"/>
                <a:ea typeface="標楷體" panose="03000509000000000000" pitchFamily="65" charset="-120"/>
              </a:rPr>
              <a:t>馬車跑道，</a:t>
            </a:r>
            <a:r>
              <a:rPr lang="zh-TW" altLang="en-US" sz="2400" b="1" dirty="0">
                <a:solidFill>
                  <a:schemeClr val="accent4">
                    <a:lumMod val="25000"/>
                  </a:schemeClr>
                </a:solidFill>
                <a:latin typeface="標楷體" panose="03000509000000000000" pitchFamily="65" charset="-120"/>
                <a:ea typeface="標楷體" panose="03000509000000000000" pitchFamily="65" charset="-120"/>
              </a:rPr>
              <a:t>含有行進所遵循的路線之意，引用到教育領域來，課程意指在教育過程中，師生教與學的進路。</a:t>
            </a:r>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09979" fill="hold"/>
                                        <p:tgtEl>
                                          <p:spTgt spid="5"/>
                                        </p:tgtEl>
                                      </p:cBhvr>
                                    </p:cmd>
                                  </p:childTnLst>
                                </p:cTn>
                              </p:par>
                            </p:childTnLst>
                          </p:cTn>
                        </p:par>
                      </p:childTnLst>
                    </p:cTn>
                  </p:par>
                </p:childTnLst>
              </p:cTn>
              <p:nextCondLst>
                <p:cond evt="onClick" delay="0">
                  <p:tgtEl>
                    <p:spTgt spid="5"/>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4" name="剪去並圓角化單一角落矩形 3"/>
          <p:cNvSpPr/>
          <p:nvPr/>
        </p:nvSpPr>
        <p:spPr>
          <a:xfrm>
            <a:off x="1259632" y="1124744"/>
            <a:ext cx="3024336" cy="4842000"/>
          </a:xfrm>
          <a:prstGeom prst="snipRoundRect">
            <a:avLst/>
          </a:prstGeom>
          <a:solidFill>
            <a:srgbClr val="FFC0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ts val="3500"/>
              </a:lnSpc>
              <a:buFont typeface="Wingdings" pitchFamily="2" charset="2"/>
              <a:buNone/>
              <a:defRPr/>
            </a:pPr>
            <a:r>
              <a:rPr lang="zh-TW" altLang="en-US" sz="2400" b="1" dirty="0">
                <a:solidFill>
                  <a:schemeClr val="accent4">
                    <a:lumMod val="25000"/>
                  </a:schemeClr>
                </a:solidFill>
                <a:latin typeface="標楷體" panose="03000509000000000000" pitchFamily="65" charset="-120"/>
                <a:ea typeface="標楷體" panose="03000509000000000000" pitchFamily="65" charset="-120"/>
              </a:rPr>
              <a:t>三、由知識社會學的分析可以看出：</a:t>
            </a:r>
            <a:r>
              <a:rPr lang="zh-TW" altLang="en-US" sz="2400" b="1" u="sng" dirty="0">
                <a:solidFill>
                  <a:srgbClr val="FF0000"/>
                </a:solidFill>
                <a:latin typeface="標楷體" panose="03000509000000000000" pitchFamily="65" charset="-120"/>
                <a:ea typeface="標楷體" panose="03000509000000000000" pitchFamily="65" charset="-120"/>
              </a:rPr>
              <a:t>課程本身不可能是「價值中立」</a:t>
            </a:r>
            <a:r>
              <a:rPr lang="zh-TW" altLang="en-US" sz="2400" b="1" dirty="0">
                <a:solidFill>
                  <a:schemeClr val="accent4">
                    <a:lumMod val="25000"/>
                  </a:schemeClr>
                </a:solidFill>
                <a:latin typeface="標楷體" panose="03000509000000000000" pitchFamily="65" charset="-120"/>
                <a:ea typeface="標楷體" panose="03000509000000000000" pitchFamily="65" charset="-120"/>
              </a:rPr>
              <a:t>的，從目標的決定、課程發展的程序、教材的選擇以及評鑑的過程，都充滿價值判斷。</a:t>
            </a:r>
          </a:p>
        </p:txBody>
      </p:sp>
      <p:sp>
        <p:nvSpPr>
          <p:cNvPr id="5" name="剪去並圓角化單一角落矩形 4"/>
          <p:cNvSpPr/>
          <p:nvPr/>
        </p:nvSpPr>
        <p:spPr>
          <a:xfrm>
            <a:off x="4860032" y="1107280"/>
            <a:ext cx="3024336" cy="4842000"/>
          </a:xfrm>
          <a:prstGeom prst="snipRoundRect">
            <a:avLst/>
          </a:prstGeom>
          <a:solidFill>
            <a:srgbClr val="F26B54"/>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ts val="3500"/>
              </a:lnSpc>
              <a:defRPr/>
            </a:pPr>
            <a:r>
              <a:rPr lang="zh-TW" altLang="en-US" sz="2400" b="1" dirty="0">
                <a:solidFill>
                  <a:schemeClr val="accent4">
                    <a:lumMod val="25000"/>
                  </a:schemeClr>
                </a:solidFill>
                <a:latin typeface="標楷體" panose="03000509000000000000" pitchFamily="65" charset="-120"/>
                <a:ea typeface="標楷體" panose="03000509000000000000" pitchFamily="65" charset="-120"/>
              </a:rPr>
              <a:t>四、課程本身就是一種政治性的活動，因為在課程形成的過程中，往往包含許多階級利益、經濟與文化分配等價值衝突與對立的問題。換言之，就是政治權力的衝突。</a:t>
            </a:r>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27038" fill="hold"/>
                                        <p:tgtEl>
                                          <p:spTgt spid="6"/>
                                        </p:tgtEl>
                                      </p:cBhvr>
                                    </p:cmd>
                                  </p:childTnLst>
                                </p:cTn>
                              </p:par>
                            </p:childTnLst>
                          </p:cTn>
                        </p:par>
                      </p:childTnLst>
                    </p:cTn>
                  </p:par>
                </p:childTnLst>
              </p:cTn>
              <p:nextCondLst>
                <p:cond evt="onClick" delay="0">
                  <p:tgtEl>
                    <p:spTgt spid="6"/>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a:xfrm>
            <a:off x="328613" y="44450"/>
            <a:ext cx="8229600" cy="909638"/>
          </a:xfrm>
        </p:spPr>
        <p:txBody>
          <a:bodyPr/>
          <a:lstStyle/>
          <a:p>
            <a:pPr eaLnBrk="1" hangingPunct="1">
              <a:defRPr/>
            </a:pPr>
            <a:r>
              <a:rPr lang="zh-TW" altLang="en-US" dirty="0"/>
              <a:t>貳、課程與社會階層</a:t>
            </a:r>
          </a:p>
        </p:txBody>
      </p:sp>
      <p:sp>
        <p:nvSpPr>
          <p:cNvPr id="18435" name="矩形 1"/>
          <p:cNvSpPr>
            <a:spLocks noChangeArrowheads="1"/>
          </p:cNvSpPr>
          <p:nvPr/>
        </p:nvSpPr>
        <p:spPr bwMode="auto">
          <a:xfrm>
            <a:off x="539750" y="962025"/>
            <a:ext cx="8496300" cy="954088"/>
          </a:xfrm>
          <a:prstGeom prst="rect">
            <a:avLst/>
          </a:prstGeom>
          <a:noFill/>
          <a:ln w="9525">
            <a:noFill/>
            <a:miter lim="800000"/>
            <a:headEnd/>
            <a:tailEnd/>
          </a:ln>
        </p:spPr>
        <p:txBody>
          <a:bodyPr>
            <a:spAutoFit/>
          </a:bodyPr>
          <a:lstStyle/>
          <a:p>
            <a:pPr>
              <a:buFont typeface="Wingdings" pitchFamily="2" charset="2"/>
              <a:buNone/>
            </a:pPr>
            <a:r>
              <a:rPr lang="zh-TW" altLang="en-US" b="1">
                <a:solidFill>
                  <a:schemeClr val="bg2"/>
                </a:solidFill>
                <a:latin typeface="標楷體" pitchFamily="65" charset="-120"/>
              </a:rPr>
              <a:t>一、</a:t>
            </a:r>
            <a:r>
              <a:rPr lang="en-US" altLang="zh-TW" b="1">
                <a:solidFill>
                  <a:schemeClr val="bg2"/>
                </a:solidFill>
                <a:latin typeface="標楷體" pitchFamily="65" charset="-120"/>
              </a:rPr>
              <a:t>1970</a:t>
            </a:r>
            <a:r>
              <a:rPr lang="zh-TW" altLang="en-US" b="1">
                <a:solidFill>
                  <a:schemeClr val="bg2"/>
                </a:solidFill>
                <a:latin typeface="標楷體" pitchFamily="65" charset="-120"/>
              </a:rPr>
              <a:t>年代以前的課程研究－</a:t>
            </a:r>
            <a:endParaRPr lang="en-US" altLang="zh-TW" b="1">
              <a:solidFill>
                <a:schemeClr val="bg2"/>
              </a:solidFill>
              <a:latin typeface="標楷體" pitchFamily="65" charset="-120"/>
            </a:endParaRPr>
          </a:p>
          <a:p>
            <a:pPr>
              <a:buFont typeface="Wingdings" pitchFamily="2" charset="2"/>
              <a:buNone/>
            </a:pPr>
            <a:r>
              <a:rPr lang="zh-TW" altLang="en-US" b="1">
                <a:solidFill>
                  <a:schemeClr val="bg2"/>
                </a:solidFill>
                <a:latin typeface="標楷體" pitchFamily="65" charset="-120"/>
              </a:rPr>
              <a:t>　　主流功能結構論忽略課程研究</a:t>
            </a:r>
          </a:p>
        </p:txBody>
      </p:sp>
      <p:cxnSp>
        <p:nvCxnSpPr>
          <p:cNvPr id="7" name="直線接點 6"/>
          <p:cNvCxnSpPr/>
          <p:nvPr/>
        </p:nvCxnSpPr>
        <p:spPr>
          <a:xfrm>
            <a:off x="468313" y="1916113"/>
            <a:ext cx="8135937"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graphicFrame>
        <p:nvGraphicFramePr>
          <p:cNvPr id="8" name="表格 7"/>
          <p:cNvGraphicFramePr>
            <a:graphicFrameLocks noGrp="1"/>
          </p:cNvGraphicFramePr>
          <p:nvPr/>
        </p:nvGraphicFramePr>
        <p:xfrm>
          <a:off x="971550" y="2133600"/>
          <a:ext cx="7200900" cy="2590800"/>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0000"/>
                    </a:ext>
                  </a:extLst>
                </a:gridCol>
              </a:tblGrid>
              <a:tr h="13673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a:solidFill>
                            <a:schemeClr val="tx2">
                              <a:lumMod val="50000"/>
                            </a:schemeClr>
                          </a:solidFill>
                          <a:latin typeface="標楷體" panose="03000509000000000000" pitchFamily="65" charset="-120"/>
                          <a:ea typeface="標楷體" panose="03000509000000000000" pitchFamily="65" charset="-120"/>
                        </a:rPr>
                        <a:t>（一）涂爾幹主張</a:t>
                      </a:r>
                      <a:r>
                        <a:rPr lang="en-US" altLang="zh-TW" sz="2400" b="1" dirty="0">
                          <a:solidFill>
                            <a:schemeClr val="tx2">
                              <a:lumMod val="50000"/>
                            </a:schemeClr>
                          </a:solidFill>
                          <a:latin typeface="標楷體" panose="03000509000000000000" pitchFamily="65" charset="-120"/>
                          <a:ea typeface="標楷體" panose="03000509000000000000" pitchFamily="65" charset="-120"/>
                        </a:rPr>
                        <a:t>:</a:t>
                      </a:r>
                      <a:r>
                        <a:rPr lang="zh-TW" altLang="en-US" sz="2400" b="1" dirty="0">
                          <a:solidFill>
                            <a:srgbClr val="FF0000"/>
                          </a:solidFill>
                          <a:latin typeface="標楷體" panose="03000509000000000000" pitchFamily="65" charset="-120"/>
                          <a:ea typeface="標楷體" panose="03000509000000000000" pitchFamily="65" charset="-120"/>
                        </a:rPr>
                        <a:t>共同性課程及分化性課程</a:t>
                      </a:r>
                      <a:r>
                        <a:rPr lang="zh-TW" altLang="en-US" sz="2400" b="1" dirty="0">
                          <a:solidFill>
                            <a:schemeClr val="tx2">
                              <a:lumMod val="50000"/>
                            </a:schemeClr>
                          </a:solidFill>
                          <a:latin typeface="標楷體" panose="03000509000000000000" pitchFamily="65" charset="-120"/>
                          <a:ea typeface="標楷體" panose="03000509000000000000" pitchFamily="65" charset="-120"/>
                        </a:rPr>
                        <a:t>；</a:t>
                      </a:r>
                      <a:r>
                        <a:rPr lang="en-US" altLang="zh-TW" sz="2400" b="1" dirty="0">
                          <a:solidFill>
                            <a:schemeClr val="tx2">
                              <a:lumMod val="50000"/>
                            </a:schemeClr>
                          </a:solidFill>
                          <a:latin typeface="標楷體" panose="03000509000000000000" pitchFamily="65" charset="-120"/>
                          <a:ea typeface="標楷體" panose="03000509000000000000" pitchFamily="65" charset="-120"/>
                        </a:rPr>
                        <a:t>Spencer</a:t>
                      </a:r>
                      <a:r>
                        <a:rPr lang="zh-TW" altLang="en-US" sz="2400" b="1" dirty="0">
                          <a:solidFill>
                            <a:schemeClr val="tx2">
                              <a:lumMod val="50000"/>
                            </a:schemeClr>
                          </a:solidFill>
                          <a:latin typeface="標楷體" panose="03000509000000000000" pitchFamily="65" charset="-120"/>
                          <a:ea typeface="標楷體" panose="03000509000000000000" pitchFamily="65" charset="-120"/>
                        </a:rPr>
                        <a:t>認為科學最有價值，但應為課程主要內涵；然非二者關注焦點，故後繼無人</a:t>
                      </a:r>
                    </a:p>
                  </a:txBody>
                  <a:tcPr marL="91441" marR="91441" marT="45694" marB="45694" anchor="ctr">
                    <a:lnL w="12700" cmpd="sng">
                      <a:noFill/>
                    </a:lnL>
                    <a:lnR w="12700" cmpd="sng">
                      <a:noFill/>
                    </a:lnR>
                    <a:lnT w="12700" cmpd="sng">
                      <a:noFill/>
                    </a:lnT>
                    <a:lnB w="38100" cap="flat" cmpd="sng" algn="ctr">
                      <a:solidFill>
                        <a:srgbClr val="8FE2FF"/>
                      </a:solidFill>
                      <a:prstDash val="solid"/>
                      <a:round/>
                      <a:headEnd type="none" w="med" len="med"/>
                      <a:tailEnd type="none" w="med" len="med"/>
                    </a:lnB>
                    <a:lnTlToBr w="12700" cmpd="sng">
                      <a:noFill/>
                      <a:prstDash val="solid"/>
                    </a:lnTlToBr>
                    <a:lnBlToTr w="12700" cmpd="sng">
                      <a:noFill/>
                      <a:prstDash val="solid"/>
                    </a:lnBlToTr>
                    <a:solidFill>
                      <a:srgbClr val="F4B6ED"/>
                    </a:solidFill>
                  </a:tcPr>
                </a:tc>
                <a:extLst>
                  <a:ext uri="{0D108BD9-81ED-4DB2-BD59-A6C34878D82A}">
                    <a16:rowId xmlns:a16="http://schemas.microsoft.com/office/drawing/2014/main" val="10000"/>
                  </a:ext>
                </a:extLst>
              </a:tr>
              <a:tr h="1223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a:solidFill>
                            <a:schemeClr val="tx2">
                              <a:lumMod val="50000"/>
                            </a:schemeClr>
                          </a:solidFill>
                          <a:latin typeface="標楷體" panose="03000509000000000000" pitchFamily="65" charset="-120"/>
                          <a:ea typeface="標楷體" panose="03000509000000000000" pitchFamily="65" charset="-120"/>
                        </a:rPr>
                        <a:t>（二）過度強調教育的正向功能，對教育的社會改良抱持樂觀態度</a:t>
                      </a:r>
                    </a:p>
                  </a:txBody>
                  <a:tcPr marL="91441" marR="91441" marT="45694" marB="45694" anchor="ctr">
                    <a:lnL w="12700" cmpd="sng">
                      <a:noFill/>
                    </a:lnL>
                    <a:lnR w="12700" cmpd="sng">
                      <a:noFill/>
                    </a:lnR>
                    <a:lnT w="38100" cap="flat" cmpd="sng" algn="ctr">
                      <a:solidFill>
                        <a:srgbClr val="8FE2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9E565"/>
                    </a:solidFill>
                  </a:tcPr>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nvGraphicFramePr>
        <p:xfrm>
          <a:off x="-2559050" y="3414713"/>
          <a:ext cx="209550" cy="365326"/>
        </p:xfrm>
        <a:graphic>
          <a:graphicData uri="http://schemas.openxmlformats.org/drawingml/2006/table">
            <a:tbl>
              <a:tblPr/>
              <a:tblGrid>
                <a:gridCol w="209550">
                  <a:extLst>
                    <a:ext uri="{9D8B030D-6E8A-4147-A177-3AD203B41FA5}">
                      <a16:colId xmlns:a16="http://schemas.microsoft.com/office/drawing/2014/main" val="20000"/>
                    </a:ext>
                  </a:extLst>
                </a:gridCol>
              </a:tblGrid>
              <a:tr h="365125">
                <a:tc>
                  <a:txBody>
                    <a:bodyPr/>
                    <a:lstStyle/>
                    <a:p>
                      <a:endParaRPr lang="zh-TW" altLang="en-US" sz="1800" dirty="0"/>
                    </a:p>
                  </a:txBody>
                  <a:tcPr marL="91998" marR="91998" marT="45503" marB="45503">
                    <a:lnL w="38100" cmpd="sng">
                      <a:solidFill>
                        <a:srgbClr val="00B0F0"/>
                      </a:solidFill>
                      <a:prstDash val="solid"/>
                    </a:lnL>
                    <a:lnR w="38100" cmpd="sng">
                      <a:solidFill>
                        <a:srgbClr val="00B0F0"/>
                      </a:solidFill>
                      <a:prstDash val="solid"/>
                    </a:lnR>
                    <a:lnT w="38100" cmpd="sng">
                      <a:solidFill>
                        <a:srgbClr val="00B0F0"/>
                      </a:solidFill>
                      <a:prstDash val="solid"/>
                    </a:lnT>
                    <a:lnB w="38100" cmpd="sng">
                      <a:solidFill>
                        <a:srgbClr val="00B0F0"/>
                      </a:solidFill>
                      <a:prstDash val="solid"/>
                    </a:lnB>
                  </a:tcPr>
                </a:tc>
                <a:extLst>
                  <a:ext uri="{0D108BD9-81ED-4DB2-BD59-A6C34878D82A}">
                    <a16:rowId xmlns:a16="http://schemas.microsoft.com/office/drawing/2014/main" val="10000"/>
                  </a:ext>
                </a:extLst>
              </a:tr>
            </a:tbl>
          </a:graphicData>
        </a:graphic>
      </p:graphicFrame>
      <p:pic>
        <p:nvPicPr>
          <p:cNvPr id="10"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71" fill="hold"/>
                                        <p:tgtEl>
                                          <p:spTgt spid="10"/>
                                        </p:tgtEl>
                                      </p:cBhvr>
                                    </p:cmd>
                                  </p:childTnLst>
                                </p:cTn>
                              </p:par>
                            </p:childTnLst>
                          </p:cTn>
                        </p:par>
                      </p:childTnLst>
                    </p:cTn>
                  </p:par>
                </p:childTnLst>
              </p:cTn>
              <p:nextCondLst>
                <p:cond evt="onClick" delay="0">
                  <p:tgtEl>
                    <p:spTgt spid="10"/>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971550" y="1125538"/>
          <a:ext cx="7200900" cy="3168650"/>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0000"/>
                    </a:ext>
                  </a:extLst>
                </a:gridCol>
              </a:tblGrid>
              <a:tr h="3168650">
                <a:tc>
                  <a:txBody>
                    <a:bodyPr/>
                    <a:lstStyle/>
                    <a:p>
                      <a:pPr>
                        <a:defRPr/>
                      </a:pPr>
                      <a:r>
                        <a:rPr lang="zh-TW" altLang="en-US" sz="2400" b="1" dirty="0">
                          <a:solidFill>
                            <a:schemeClr val="tx2">
                              <a:lumMod val="50000"/>
                            </a:schemeClr>
                          </a:solidFill>
                          <a:latin typeface="標楷體" pitchFamily="65" charset="-120"/>
                          <a:ea typeface="標楷體" panose="03000509000000000000" pitchFamily="65" charset="-120"/>
                        </a:rPr>
                        <a:t>（三）在</a:t>
                      </a:r>
                      <a:r>
                        <a:rPr lang="en-US" altLang="zh-TW" sz="2400" b="1" dirty="0">
                          <a:solidFill>
                            <a:schemeClr val="tx2">
                              <a:lumMod val="50000"/>
                            </a:schemeClr>
                          </a:solidFill>
                          <a:latin typeface="標楷體" pitchFamily="65" charset="-120"/>
                          <a:ea typeface="標楷體" panose="03000509000000000000" pitchFamily="65" charset="-120"/>
                        </a:rPr>
                        <a:t>1970</a:t>
                      </a:r>
                      <a:r>
                        <a:rPr lang="zh-TW" altLang="en-US" sz="2400" b="1" dirty="0">
                          <a:solidFill>
                            <a:schemeClr val="tx2">
                              <a:lumMod val="50000"/>
                            </a:schemeClr>
                          </a:solidFill>
                          <a:latin typeface="標楷體" pitchFamily="65" charset="-120"/>
                          <a:ea typeface="標楷體" panose="03000509000000000000" pitchFamily="65" charset="-120"/>
                        </a:rPr>
                        <a:t>年代以前，課程的研究大體是</a:t>
                      </a:r>
                    </a:p>
                    <a:p>
                      <a:pPr>
                        <a:defRPr/>
                      </a:pPr>
                      <a:r>
                        <a:rPr lang="zh-TW" altLang="en-US" sz="2400" b="1" dirty="0">
                          <a:solidFill>
                            <a:schemeClr val="tx2">
                              <a:lumMod val="50000"/>
                            </a:schemeClr>
                          </a:solidFill>
                          <a:latin typeface="標楷體" pitchFamily="65" charset="-120"/>
                          <a:ea typeface="標楷體" panose="03000509000000000000" pitchFamily="65" charset="-120"/>
                        </a:rPr>
                        <a:t>以自然科學的實證主義（</a:t>
                      </a:r>
                      <a:r>
                        <a:rPr lang="en-US" altLang="zh-TW" sz="2400" b="1" dirty="0">
                          <a:solidFill>
                            <a:schemeClr val="tx2">
                              <a:lumMod val="50000"/>
                            </a:schemeClr>
                          </a:solidFill>
                          <a:latin typeface="標楷體" pitchFamily="65" charset="-120"/>
                          <a:ea typeface="標楷體" panose="03000509000000000000" pitchFamily="65" charset="-120"/>
                        </a:rPr>
                        <a:t>positivism</a:t>
                      </a:r>
                      <a:r>
                        <a:rPr lang="zh-TW" altLang="en-US" sz="2400" b="1" dirty="0">
                          <a:solidFill>
                            <a:schemeClr val="tx2">
                              <a:lumMod val="50000"/>
                            </a:schemeClr>
                          </a:solidFill>
                          <a:latin typeface="標楷體" pitchFamily="65" charset="-120"/>
                          <a:ea typeface="標楷體" panose="03000509000000000000" pitchFamily="65" charset="-120"/>
                        </a:rPr>
                        <a:t>）</a:t>
                      </a:r>
                    </a:p>
                    <a:p>
                      <a:pPr>
                        <a:defRPr/>
                      </a:pPr>
                      <a:r>
                        <a:rPr lang="zh-TW" altLang="en-US" sz="2400" b="1" dirty="0">
                          <a:solidFill>
                            <a:schemeClr val="tx2">
                              <a:lumMod val="50000"/>
                            </a:schemeClr>
                          </a:solidFill>
                          <a:latin typeface="標楷體" pitchFamily="65" charset="-120"/>
                          <a:ea typeface="標楷體" panose="03000509000000000000" pitchFamily="65" charset="-120"/>
                        </a:rPr>
                        <a:t>為典範（</a:t>
                      </a:r>
                      <a:r>
                        <a:rPr lang="en-US" altLang="zh-TW" sz="2400" b="1" dirty="0">
                          <a:solidFill>
                            <a:schemeClr val="tx2">
                              <a:lumMod val="50000"/>
                            </a:schemeClr>
                          </a:solidFill>
                          <a:latin typeface="標楷體" pitchFamily="65" charset="-120"/>
                          <a:ea typeface="標楷體" panose="03000509000000000000" pitchFamily="65" charset="-120"/>
                        </a:rPr>
                        <a:t>paradigm</a:t>
                      </a:r>
                      <a:r>
                        <a:rPr lang="zh-TW" altLang="en-US" sz="2400" b="1" dirty="0">
                          <a:solidFill>
                            <a:schemeClr val="tx2">
                              <a:lumMod val="50000"/>
                            </a:schemeClr>
                          </a:solidFill>
                          <a:latin typeface="標楷體" pitchFamily="65" charset="-120"/>
                          <a:ea typeface="標楷體" panose="03000509000000000000" pitchFamily="65" charset="-120"/>
                        </a:rPr>
                        <a:t>）。</a:t>
                      </a:r>
                      <a:endParaRPr lang="en-US" altLang="zh-TW" sz="2400" b="1" dirty="0">
                        <a:solidFill>
                          <a:schemeClr val="tx2">
                            <a:lumMod val="50000"/>
                          </a:schemeClr>
                        </a:solidFill>
                        <a:latin typeface="標楷體" pitchFamily="65" charset="-120"/>
                        <a:ea typeface="標楷體" panose="03000509000000000000" pitchFamily="65" charset="-120"/>
                      </a:endParaRPr>
                    </a:p>
                    <a:p>
                      <a:pPr>
                        <a:defRPr/>
                      </a:pPr>
                      <a:endParaRPr lang="zh-TW" altLang="en-US" sz="800" b="1" dirty="0">
                        <a:solidFill>
                          <a:schemeClr val="tx2">
                            <a:lumMod val="50000"/>
                          </a:schemeClr>
                        </a:solidFill>
                        <a:latin typeface="標楷體" pitchFamily="65" charset="-120"/>
                        <a:ea typeface="標楷體" panose="03000509000000000000" pitchFamily="65" charset="-120"/>
                      </a:endParaRPr>
                    </a:p>
                    <a:p>
                      <a:pPr>
                        <a:defRPr/>
                      </a:pPr>
                      <a:r>
                        <a:rPr lang="zh-TW" altLang="en-US" sz="2400" b="1" dirty="0">
                          <a:solidFill>
                            <a:schemeClr val="tx2">
                              <a:lumMod val="50000"/>
                            </a:schemeClr>
                          </a:solidFill>
                          <a:latin typeface="標楷體" pitchFamily="65" charset="-120"/>
                          <a:ea typeface="標楷體" panose="03000509000000000000" pitchFamily="65" charset="-120"/>
                        </a:rPr>
                        <a:t> 　</a:t>
                      </a:r>
                      <a:r>
                        <a:rPr lang="en-US" altLang="zh-TW" sz="2400" b="1" dirty="0">
                          <a:solidFill>
                            <a:schemeClr val="tx2">
                              <a:lumMod val="25000"/>
                            </a:schemeClr>
                          </a:solidFill>
                          <a:latin typeface="標楷體" pitchFamily="65" charset="-120"/>
                          <a:ea typeface="標楷體" panose="03000509000000000000" pitchFamily="65" charset="-120"/>
                        </a:rPr>
                        <a:t>1.</a:t>
                      </a:r>
                      <a:r>
                        <a:rPr lang="zh-TW" altLang="en-US" sz="2400" b="1" dirty="0">
                          <a:solidFill>
                            <a:schemeClr val="tx2">
                              <a:lumMod val="25000"/>
                            </a:schemeClr>
                          </a:solidFill>
                          <a:latin typeface="標楷體" pitchFamily="65" charset="-120"/>
                          <a:ea typeface="標楷體" panose="03000509000000000000" pitchFamily="65" charset="-120"/>
                        </a:rPr>
                        <a:t>利用科學管理的原理原則，在「凡存在的就是合理」，以及「凡存在的必有數量，有數量的必可測量」的預設下，用「工作分析」（</a:t>
                      </a:r>
                      <a:r>
                        <a:rPr lang="en-US" altLang="zh-TW" sz="2400" b="1" dirty="0">
                          <a:solidFill>
                            <a:schemeClr val="tx2">
                              <a:lumMod val="25000"/>
                            </a:schemeClr>
                          </a:solidFill>
                          <a:latin typeface="標楷體" pitchFamily="65" charset="-120"/>
                          <a:ea typeface="標楷體" panose="03000509000000000000" pitchFamily="65" charset="-120"/>
                        </a:rPr>
                        <a:t>job analysis</a:t>
                      </a:r>
                      <a:r>
                        <a:rPr lang="zh-TW" altLang="en-US" sz="2400" b="1" dirty="0">
                          <a:solidFill>
                            <a:schemeClr val="tx2">
                              <a:lumMod val="25000"/>
                            </a:schemeClr>
                          </a:solidFill>
                          <a:latin typeface="標楷體" pitchFamily="65" charset="-120"/>
                          <a:ea typeface="標楷體" panose="03000509000000000000" pitchFamily="65" charset="-120"/>
                        </a:rPr>
                        <a:t>）的方法，選定客觀的學習經驗，並擬訂具體明確的學習目標，最後加以系統組織而成為課程。</a:t>
                      </a:r>
                      <a:endParaRPr lang="zh-TW" altLang="en-US" sz="2400" dirty="0">
                        <a:solidFill>
                          <a:schemeClr val="tx2">
                            <a:lumMod val="25000"/>
                          </a:schemeClr>
                        </a:solidFill>
                        <a:latin typeface="標楷體" panose="03000509000000000000" pitchFamily="65" charset="-120"/>
                        <a:ea typeface="標楷體" panose="03000509000000000000" pitchFamily="65" charset="-120"/>
                      </a:endParaRPr>
                    </a:p>
                  </a:txBody>
                  <a:tcPr marL="91442" marR="91442" marT="45724" marB="45724">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BDB77"/>
                    </a:solidFill>
                  </a:tcPr>
                </a:tc>
                <a:extLst>
                  <a:ext uri="{0D108BD9-81ED-4DB2-BD59-A6C34878D82A}">
                    <a16:rowId xmlns:a16="http://schemas.microsoft.com/office/drawing/2014/main" val="10000"/>
                  </a:ext>
                </a:extLst>
              </a:tr>
            </a:tbl>
          </a:graphicData>
        </a:graphic>
      </p:graphicFrame>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317"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971550" y="1052513"/>
          <a:ext cx="7200900" cy="3529012"/>
        </p:xfrm>
        <a:graphic>
          <a:graphicData uri="http://schemas.openxmlformats.org/drawingml/2006/table">
            <a:tbl>
              <a:tblPr firstRow="1" bandRow="1">
                <a:tableStyleId>{5C22544A-7EE6-4342-B048-85BDC9FD1C3A}</a:tableStyleId>
              </a:tblPr>
              <a:tblGrid>
                <a:gridCol w="7200900">
                  <a:extLst>
                    <a:ext uri="{9D8B030D-6E8A-4147-A177-3AD203B41FA5}">
                      <a16:colId xmlns:a16="http://schemas.microsoft.com/office/drawing/2014/main" val="20000"/>
                    </a:ext>
                  </a:extLst>
                </a:gridCol>
              </a:tblGrid>
              <a:tr h="3529012">
                <a:tc>
                  <a:txBody>
                    <a:bodyPr/>
                    <a:lstStyle/>
                    <a:p>
                      <a:pPr marL="0" algn="l" defTabSz="914400" rtl="0" eaLnBrk="1" latinLnBrk="0" hangingPunct="1">
                        <a:buFont typeface="Wingdings" pitchFamily="2" charset="2"/>
                        <a:buNone/>
                        <a:defRPr/>
                      </a:pPr>
                      <a:r>
                        <a:rPr lang="zh-TW" altLang="en-US" sz="2400" b="1" dirty="0">
                          <a:ea typeface="標楷體" pitchFamily="65" charset="-120"/>
                        </a:rPr>
                        <a:t>　</a:t>
                      </a:r>
                      <a:r>
                        <a:rPr lang="en-US" altLang="zh-TW" sz="2400" b="1" kern="1200" dirty="0">
                          <a:solidFill>
                            <a:schemeClr val="tx2">
                              <a:lumMod val="25000"/>
                            </a:schemeClr>
                          </a:solidFill>
                          <a:latin typeface="標楷體" pitchFamily="65" charset="-120"/>
                          <a:ea typeface="標楷體" panose="03000509000000000000" pitchFamily="65" charset="-120"/>
                          <a:cs typeface="+mn-cs"/>
                        </a:rPr>
                        <a:t>2.</a:t>
                      </a:r>
                      <a:r>
                        <a:rPr lang="zh-TW" altLang="en-US" sz="2400" b="1" kern="1200" dirty="0">
                          <a:solidFill>
                            <a:schemeClr val="tx2">
                              <a:lumMod val="25000"/>
                            </a:schemeClr>
                          </a:solidFill>
                          <a:latin typeface="標楷體" pitchFamily="65" charset="-120"/>
                          <a:ea typeface="標楷體" panose="03000509000000000000" pitchFamily="65" charset="-120"/>
                          <a:cs typeface="+mn-cs"/>
                        </a:rPr>
                        <a:t>這種研究是「效率」和「控制」的加強。</a:t>
                      </a:r>
                      <a:endParaRPr lang="en-US" altLang="zh-TW" sz="2400" b="1" kern="1200" dirty="0">
                        <a:solidFill>
                          <a:schemeClr val="tx2">
                            <a:lumMod val="25000"/>
                          </a:schemeClr>
                        </a:solidFill>
                        <a:latin typeface="標楷體" pitchFamily="65" charset="-120"/>
                        <a:ea typeface="標楷體" panose="03000509000000000000" pitchFamily="65" charset="-120"/>
                        <a:cs typeface="+mn-cs"/>
                      </a:endParaRPr>
                    </a:p>
                    <a:p>
                      <a:pPr marL="0" algn="l" defTabSz="914400" rtl="0" eaLnBrk="1" latinLnBrk="0" hangingPunct="1">
                        <a:buFont typeface="Wingdings" pitchFamily="2" charset="2"/>
                        <a:buNone/>
                        <a:defRPr/>
                      </a:pPr>
                      <a:endParaRPr lang="zh-TW" altLang="en-US" sz="800" b="1" kern="1200" dirty="0">
                        <a:solidFill>
                          <a:schemeClr val="tx2">
                            <a:lumMod val="25000"/>
                          </a:schemeClr>
                        </a:solidFill>
                        <a:latin typeface="標楷體" pitchFamily="65" charset="-120"/>
                        <a:ea typeface="標楷體" panose="03000509000000000000" pitchFamily="65" charset="-120"/>
                        <a:cs typeface="+mn-cs"/>
                      </a:endParaRPr>
                    </a:p>
                    <a:p>
                      <a:pPr marL="0" algn="l" defTabSz="914400" rtl="0" eaLnBrk="1" latinLnBrk="0" hangingPunct="1">
                        <a:buFont typeface="Wingdings" pitchFamily="2" charset="2"/>
                        <a:buNone/>
                        <a:defRPr/>
                      </a:pPr>
                      <a:r>
                        <a:rPr lang="zh-TW" altLang="en-US" sz="2400" b="1" kern="1200" dirty="0">
                          <a:solidFill>
                            <a:schemeClr val="tx2">
                              <a:lumMod val="25000"/>
                            </a:schemeClr>
                          </a:solidFill>
                          <a:latin typeface="標楷體" pitchFamily="65" charset="-120"/>
                          <a:ea typeface="標楷體" panose="03000509000000000000" pitchFamily="65" charset="-120"/>
                          <a:cs typeface="+mn-cs"/>
                        </a:rPr>
                        <a:t>　</a:t>
                      </a:r>
                      <a:r>
                        <a:rPr lang="en-US" altLang="zh-TW" sz="2400" b="1" kern="1200" dirty="0">
                          <a:solidFill>
                            <a:schemeClr val="tx2">
                              <a:lumMod val="25000"/>
                            </a:schemeClr>
                          </a:solidFill>
                          <a:latin typeface="標楷體" pitchFamily="65" charset="-120"/>
                          <a:ea typeface="標楷體" panose="03000509000000000000" pitchFamily="65" charset="-120"/>
                          <a:cs typeface="+mn-cs"/>
                        </a:rPr>
                        <a:t>3.</a:t>
                      </a:r>
                      <a:r>
                        <a:rPr lang="zh-TW" altLang="en-US" sz="2400" b="1" kern="1200" dirty="0">
                          <a:solidFill>
                            <a:schemeClr val="tx2">
                              <a:lumMod val="25000"/>
                            </a:schemeClr>
                          </a:solidFill>
                          <a:latin typeface="標楷體" pitchFamily="65" charset="-120"/>
                          <a:ea typeface="標楷體" panose="03000509000000000000" pitchFamily="65" charset="-120"/>
                          <a:cs typeface="+mn-cs"/>
                        </a:rPr>
                        <a:t>他們將現存社會生活經驗或學習目標視為理所當然，認為教學只是預備未來生活的手段，而將目標的合法性及意識型態的問題避而不談。</a:t>
                      </a:r>
                      <a:endParaRPr lang="en-US" altLang="zh-TW" sz="2400" b="1" kern="1200" dirty="0">
                        <a:solidFill>
                          <a:schemeClr val="tx2">
                            <a:lumMod val="25000"/>
                          </a:schemeClr>
                        </a:solidFill>
                        <a:latin typeface="標楷體" pitchFamily="65" charset="-120"/>
                        <a:ea typeface="標楷體" panose="03000509000000000000" pitchFamily="65" charset="-120"/>
                        <a:cs typeface="+mn-cs"/>
                      </a:endParaRPr>
                    </a:p>
                    <a:p>
                      <a:pPr marL="0" algn="l" defTabSz="914400" rtl="0" eaLnBrk="1" latinLnBrk="0" hangingPunct="1">
                        <a:buFont typeface="Wingdings" pitchFamily="2" charset="2"/>
                        <a:buNone/>
                        <a:defRPr/>
                      </a:pPr>
                      <a:endParaRPr lang="zh-TW" altLang="en-US" sz="800" b="1" kern="1200" dirty="0">
                        <a:solidFill>
                          <a:schemeClr val="tx2">
                            <a:lumMod val="25000"/>
                          </a:schemeClr>
                        </a:solidFill>
                        <a:latin typeface="標楷體" pitchFamily="65" charset="-120"/>
                        <a:ea typeface="標楷體" panose="03000509000000000000" pitchFamily="65" charset="-120"/>
                        <a:cs typeface="+mn-cs"/>
                      </a:endParaRPr>
                    </a:p>
                    <a:p>
                      <a:pPr marL="0" algn="l" defTabSz="914400" rtl="0" eaLnBrk="1" latinLnBrk="0" hangingPunct="1">
                        <a:buFont typeface="Wingdings" pitchFamily="2" charset="2"/>
                        <a:buNone/>
                        <a:defRPr/>
                      </a:pPr>
                      <a:r>
                        <a:rPr lang="zh-TW" altLang="en-US" sz="2400" b="1" kern="1200" dirty="0">
                          <a:solidFill>
                            <a:schemeClr val="tx2">
                              <a:lumMod val="25000"/>
                            </a:schemeClr>
                          </a:solidFill>
                          <a:latin typeface="標楷體" pitchFamily="65" charset="-120"/>
                          <a:ea typeface="標楷體" panose="03000509000000000000" pitchFamily="65" charset="-120"/>
                          <a:cs typeface="+mn-cs"/>
                        </a:rPr>
                        <a:t>　</a:t>
                      </a:r>
                      <a:r>
                        <a:rPr lang="en-US" altLang="zh-TW" sz="2400" b="1" kern="1200" dirty="0">
                          <a:solidFill>
                            <a:schemeClr val="tx2">
                              <a:lumMod val="25000"/>
                            </a:schemeClr>
                          </a:solidFill>
                          <a:latin typeface="標楷體" pitchFamily="65" charset="-120"/>
                          <a:ea typeface="標楷體" panose="03000509000000000000" pitchFamily="65" charset="-120"/>
                          <a:cs typeface="+mn-cs"/>
                        </a:rPr>
                        <a:t>4.</a:t>
                      </a:r>
                      <a:r>
                        <a:rPr lang="zh-TW" altLang="en-US" sz="2400" b="1" kern="1200" dirty="0">
                          <a:solidFill>
                            <a:schemeClr val="tx2">
                              <a:lumMod val="25000"/>
                            </a:schemeClr>
                          </a:solidFill>
                          <a:latin typeface="標楷體" pitchFamily="65" charset="-120"/>
                          <a:ea typeface="標楷體" panose="03000509000000000000" pitchFamily="65" charset="-120"/>
                          <a:cs typeface="+mn-cs"/>
                        </a:rPr>
                        <a:t>公立學校的主要特點與運作方式，乃是基於現代實證主義的觀點，而愈來愈依賴工具理性與課程標準。</a:t>
                      </a:r>
                      <a:endParaRPr lang="en-US" altLang="zh-TW" sz="2400" b="1" kern="1200" dirty="0">
                        <a:solidFill>
                          <a:schemeClr val="tx2">
                            <a:lumMod val="25000"/>
                          </a:schemeClr>
                        </a:solidFill>
                        <a:latin typeface="標楷體" pitchFamily="65" charset="-120"/>
                        <a:ea typeface="標楷體" panose="03000509000000000000" pitchFamily="65" charset="-120"/>
                        <a:cs typeface="+mn-cs"/>
                      </a:endParaRPr>
                    </a:p>
                    <a:p>
                      <a:pPr marL="0" algn="l" defTabSz="914400" rtl="0" eaLnBrk="1" latinLnBrk="0" hangingPunct="1">
                        <a:buFont typeface="Wingdings" pitchFamily="2" charset="2"/>
                        <a:buNone/>
                        <a:defRPr/>
                      </a:pPr>
                      <a:endParaRPr lang="zh-TW" altLang="en-US" sz="800" b="1" kern="1200" dirty="0">
                        <a:solidFill>
                          <a:schemeClr val="tx2">
                            <a:lumMod val="25000"/>
                          </a:schemeClr>
                        </a:solidFill>
                        <a:latin typeface="標楷體" pitchFamily="65" charset="-120"/>
                        <a:ea typeface="標楷體" panose="03000509000000000000" pitchFamily="65" charset="-120"/>
                        <a:cs typeface="+mn-cs"/>
                      </a:endParaRPr>
                    </a:p>
                    <a:p>
                      <a:pPr marL="0" algn="l" defTabSz="914400" rtl="0" eaLnBrk="1" latinLnBrk="0" hangingPunct="1">
                        <a:buFont typeface="Wingdings" pitchFamily="2" charset="2"/>
                        <a:buNone/>
                        <a:defRPr/>
                      </a:pPr>
                      <a:r>
                        <a:rPr lang="zh-TW" altLang="en-US" sz="2400" b="1" kern="1200" dirty="0">
                          <a:solidFill>
                            <a:schemeClr val="tx2">
                              <a:lumMod val="25000"/>
                            </a:schemeClr>
                          </a:solidFill>
                          <a:latin typeface="標楷體" pitchFamily="65" charset="-120"/>
                          <a:ea typeface="標楷體" panose="03000509000000000000" pitchFamily="65" charset="-120"/>
                          <a:cs typeface="+mn-cs"/>
                        </a:rPr>
                        <a:t>　</a:t>
                      </a:r>
                      <a:r>
                        <a:rPr lang="en-US" altLang="zh-TW" sz="2400" b="1" kern="1200" dirty="0">
                          <a:solidFill>
                            <a:schemeClr val="tx2">
                              <a:lumMod val="25000"/>
                            </a:schemeClr>
                          </a:solidFill>
                          <a:latin typeface="標楷體" pitchFamily="65" charset="-120"/>
                          <a:ea typeface="標楷體" panose="03000509000000000000" pitchFamily="65" charset="-120"/>
                          <a:cs typeface="+mn-cs"/>
                        </a:rPr>
                        <a:t>5.</a:t>
                      </a:r>
                      <a:r>
                        <a:rPr lang="zh-TW" altLang="en-US" sz="2400" b="1" kern="1200" dirty="0">
                          <a:solidFill>
                            <a:schemeClr val="tx2">
                              <a:lumMod val="25000"/>
                            </a:schemeClr>
                          </a:solidFill>
                          <a:latin typeface="標楷體" pitchFamily="65" charset="-120"/>
                          <a:ea typeface="標楷體" panose="03000509000000000000" pitchFamily="65" charset="-120"/>
                          <a:cs typeface="+mn-cs"/>
                        </a:rPr>
                        <a:t>經由學校僵化的考試、分類與分流（進路），而使得階級、族群、性別的差異形成規則化。</a:t>
                      </a:r>
                    </a:p>
                  </a:txBody>
                  <a:tcPr marL="91441" marR="91441" marT="45728" marB="45728">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BDB77"/>
                    </a:solidFill>
                  </a:tcPr>
                </a:tc>
                <a:extLst>
                  <a:ext uri="{0D108BD9-81ED-4DB2-BD59-A6C34878D82A}">
                    <a16:rowId xmlns:a16="http://schemas.microsoft.com/office/drawing/2014/main" val="10000"/>
                  </a:ext>
                </a:extLst>
              </a:tr>
            </a:tbl>
          </a:graphicData>
        </a:graphic>
      </p:graphicFrame>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4419600" y="327660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060"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新細明體"/>
        <a:cs typeface=""/>
      </a:majorFont>
      <a:minorFont>
        <a:latin typeface="Garamond"/>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Template>
  <TotalTime>1205</TotalTime>
  <Words>2887</Words>
  <Application>Microsoft Office PowerPoint</Application>
  <PresentationFormat>如螢幕大小 (4:3)</PresentationFormat>
  <Paragraphs>194</Paragraphs>
  <Slides>32</Slides>
  <Notes>0</Notes>
  <HiddenSlides>0</HiddenSlides>
  <MMClips>30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32</vt:i4>
      </vt:variant>
    </vt:vector>
  </HeadingPairs>
  <TitlesOfParts>
    <vt:vector size="42" baseType="lpstr">
      <vt:lpstr>30</vt:lpstr>
      <vt:lpstr>金梅毛顏楷國際碼</vt:lpstr>
      <vt:lpstr>華康少女文字W5</vt:lpstr>
      <vt:lpstr>標楷體</vt:lpstr>
      <vt:lpstr>Arial</vt:lpstr>
      <vt:lpstr>Calibri</vt:lpstr>
      <vt:lpstr>Garamond</vt:lpstr>
      <vt:lpstr>Times New Roman</vt:lpstr>
      <vt:lpstr>Wingdings</vt:lpstr>
      <vt:lpstr>Stream</vt:lpstr>
      <vt:lpstr>PowerPoint 簡報</vt:lpstr>
      <vt:lpstr>前言</vt:lpstr>
      <vt:lpstr>PowerPoint 簡報</vt:lpstr>
      <vt:lpstr>課程定義</vt:lpstr>
      <vt:lpstr>壹、課程的社會學意涵</vt:lpstr>
      <vt:lpstr>PowerPoint 簡報</vt:lpstr>
      <vt:lpstr>貳、課程與社會階層</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參、課程與社會變遷</vt:lpstr>
      <vt:lpstr>PowerPoint 簡報</vt:lpstr>
      <vt:lpstr>PowerPoint 簡報</vt:lpstr>
      <vt:lpstr>肆、課程與意識型態</vt:lpstr>
      <vt:lpstr>PowerPoint 簡報</vt:lpstr>
      <vt:lpstr>PowerPoint 簡報</vt:lpstr>
      <vt:lpstr>三、課程中意識型態的類別</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課程的社會學分析</dc:title>
  <dc:creator>npust]</dc:creator>
  <cp:lastModifiedBy>Karin Wu</cp:lastModifiedBy>
  <cp:revision>92</cp:revision>
  <dcterms:created xsi:type="dcterms:W3CDTF">2006-05-09T00:26:04Z</dcterms:created>
  <dcterms:modified xsi:type="dcterms:W3CDTF">2022-05-24T05:03:09Z</dcterms:modified>
</cp:coreProperties>
</file>